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6"/>
  </p:notesMasterIdLst>
  <p:handoutMasterIdLst>
    <p:handoutMasterId r:id="rId7"/>
  </p:handoutMasterIdLst>
  <p:sldIdLst>
    <p:sldId id="257" r:id="rId2"/>
    <p:sldId id="258" r:id="rId3"/>
    <p:sldId id="259" r:id="rId4"/>
    <p:sldId id="260"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9A9"/>
    <a:srgbClr val="7DA3A3"/>
    <a:srgbClr val="D7D5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5355" autoAdjust="0"/>
  </p:normalViewPr>
  <p:slideViewPr>
    <p:cSldViewPr snapToGrid="0" snapToObjects="1">
      <p:cViewPr varScale="1">
        <p:scale>
          <a:sx n="74" d="100"/>
          <a:sy n="74" d="100"/>
        </p:scale>
        <p:origin x="3090" y="72"/>
      </p:cViewPr>
      <p:guideLst>
        <p:guide orient="horz" pos="2880"/>
        <p:guide pos="2160"/>
      </p:guideLst>
    </p:cSldViewPr>
  </p:slideViewPr>
  <p:outlineViewPr>
    <p:cViewPr>
      <p:scale>
        <a:sx n="33" d="100"/>
        <a:sy n="33" d="100"/>
      </p:scale>
      <p:origin x="0" y="1116"/>
    </p:cViewPr>
  </p:outlin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EEFFCC-79A4-3342-8EC2-C2F13C55D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82203AA-F9E1-A445-AA01-6582D5E884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43CB7C-2212-0D4C-9700-1621175B9B01}" type="datetimeFigureOut">
              <a:rPr lang="en-US" smtClean="0"/>
              <a:t>6/21/2022</a:t>
            </a:fld>
            <a:endParaRPr lang="en-US" dirty="0"/>
          </a:p>
        </p:txBody>
      </p:sp>
      <p:sp>
        <p:nvSpPr>
          <p:cNvPr id="4" name="Footer Placeholder 3">
            <a:extLst>
              <a:ext uri="{FF2B5EF4-FFF2-40B4-BE49-F238E27FC236}">
                <a16:creationId xmlns:a16="http://schemas.microsoft.com/office/drawing/2014/main" id="{D0F7ABAB-4F4A-EC4C-9AF8-8C18CB14290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EC8B503-2D87-BA4E-9D82-9B4B3643F1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7798B7-D7E4-284B-9298-3EACA42B9316}" type="slidenum">
              <a:rPr lang="en-US" smtClean="0"/>
              <a:t>‹#›</a:t>
            </a:fld>
            <a:endParaRPr lang="en-US" dirty="0"/>
          </a:p>
        </p:txBody>
      </p:sp>
    </p:spTree>
    <p:extLst>
      <p:ext uri="{BB962C8B-B14F-4D97-AF65-F5344CB8AC3E}">
        <p14:creationId xmlns:p14="http://schemas.microsoft.com/office/powerpoint/2010/main" val="941470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B4C1FE-5F68-714D-A5B1-E193C50F9AFF}"/>
              </a:ext>
            </a:extLst>
          </p:cNvPr>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dirty="0"/>
          </a:p>
        </p:txBody>
      </p:sp>
      <p:sp>
        <p:nvSpPr>
          <p:cNvPr id="3" name="Date Placeholder 2">
            <a:extLst>
              <a:ext uri="{FF2B5EF4-FFF2-40B4-BE49-F238E27FC236}">
                <a16:creationId xmlns:a16="http://schemas.microsoft.com/office/drawing/2014/main" id="{316544C3-B539-AB42-B92A-46DFDF4C9550}"/>
              </a:ext>
            </a:extLst>
          </p:cNvPr>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B4FF82FD-B1B2-F146-B087-6F892A7953C0}" type="datetime1">
              <a:rPr lang="en-GB"/>
              <a:pPr lvl="0"/>
              <a:t>21/06/2022</a:t>
            </a:fld>
            <a:endParaRPr lang="en-GB" dirty="0"/>
          </a:p>
        </p:txBody>
      </p:sp>
      <p:sp>
        <p:nvSpPr>
          <p:cNvPr id="4" name="Slide Image Placeholder 3">
            <a:extLst>
              <a:ext uri="{FF2B5EF4-FFF2-40B4-BE49-F238E27FC236}">
                <a16:creationId xmlns:a16="http://schemas.microsoft.com/office/drawing/2014/main" id="{41D3635B-999B-8942-9E6A-8700F987D8F9}"/>
              </a:ext>
            </a:extLst>
          </p:cNvPr>
          <p:cNvSpPr>
            <a:spLocks noGrp="1" noRot="1" noChangeAspect="1"/>
          </p:cNvSpPr>
          <p:nvPr>
            <p:ph type="sldImg" idx="2"/>
          </p:nvPr>
        </p:nvSpPr>
        <p:spPr>
          <a:xfrm>
            <a:off x="2143125" y="685800"/>
            <a:ext cx="2571750" cy="3429000"/>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E5DAC4BA-9C63-E244-979A-AF5A2E2B0E7D}"/>
              </a:ext>
            </a:extLst>
          </p:cNvPr>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FC2FB970-EC61-2141-8D5C-111C429869A2}"/>
              </a:ext>
            </a:extLst>
          </p:cNvPr>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dirty="0"/>
          </a:p>
        </p:txBody>
      </p:sp>
      <p:sp>
        <p:nvSpPr>
          <p:cNvPr id="7" name="Slide Number Placeholder 6">
            <a:extLst>
              <a:ext uri="{FF2B5EF4-FFF2-40B4-BE49-F238E27FC236}">
                <a16:creationId xmlns:a16="http://schemas.microsoft.com/office/drawing/2014/main" id="{43E0C78B-74B7-EA4A-85E5-315E310F4193}"/>
              </a:ext>
            </a:extLst>
          </p:cNvPr>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B93591B1-C5D2-974B-927D-51A111EDBCF4}" type="slidenum">
              <a:t>‹#›</a:t>
            </a:fld>
            <a:endParaRPr lang="en-GB" dirty="0"/>
          </a:p>
        </p:txBody>
      </p:sp>
    </p:spTree>
    <p:extLst>
      <p:ext uri="{BB962C8B-B14F-4D97-AF65-F5344CB8AC3E}">
        <p14:creationId xmlns:p14="http://schemas.microsoft.com/office/powerpoint/2010/main" val="1175319599"/>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lvl="0"/>
            <a:fld id="{5706E571-B84D-404C-9287-E4D322B59E0F}" type="datetime1">
              <a:rPr lang="en-GB" smtClean="0"/>
              <a:pPr lvl="0"/>
              <a:t>21/06/2022</a:t>
            </a:fld>
            <a:endParaRPr lang="en-GB" dirty="0"/>
          </a:p>
        </p:txBody>
      </p:sp>
      <p:sp>
        <p:nvSpPr>
          <p:cNvPr id="5" name="Footer Placeholder 4"/>
          <p:cNvSpPr>
            <a:spLocks noGrp="1"/>
          </p:cNvSpPr>
          <p:nvPr>
            <p:ph type="ftr" sz="quarter" idx="11"/>
          </p:nvPr>
        </p:nvSpPr>
        <p:spPr/>
        <p:txBody>
          <a:bodyPr/>
          <a:lstStyle/>
          <a:p>
            <a:pPr lvl="0"/>
            <a:endParaRPr lang="en-GB" dirty="0"/>
          </a:p>
        </p:txBody>
      </p:sp>
      <p:sp>
        <p:nvSpPr>
          <p:cNvPr id="6" name="Slide Number Placeholder 5"/>
          <p:cNvSpPr>
            <a:spLocks noGrp="1"/>
          </p:cNvSpPr>
          <p:nvPr>
            <p:ph type="sldNum" sz="quarter" idx="12"/>
          </p:nvPr>
        </p:nvSpPr>
        <p:spPr/>
        <p:txBody>
          <a:bodyPr/>
          <a:lstStyle/>
          <a:p>
            <a:pPr lvl="0"/>
            <a:fld id="{5B296BB3-3963-5A4B-A20F-B90D18DF2D29}" type="slidenum">
              <a:rPr lang="en-GB" smtClean="0"/>
              <a:t>‹#›</a:t>
            </a:fld>
            <a:endParaRPr lang="en-GB" dirty="0"/>
          </a:p>
        </p:txBody>
      </p:sp>
      <p:sp>
        <p:nvSpPr>
          <p:cNvPr id="7" name="Rectangle 6">
            <a:extLst>
              <a:ext uri="{FF2B5EF4-FFF2-40B4-BE49-F238E27FC236}">
                <a16:creationId xmlns:a16="http://schemas.microsoft.com/office/drawing/2014/main" id="{3C911F52-54AE-654A-9FD0-AD3841938165}"/>
              </a:ext>
            </a:extLst>
          </p:cNvPr>
          <p:cNvSpPr/>
          <p:nvPr userDrawn="1"/>
        </p:nvSpPr>
        <p:spPr>
          <a:xfrm>
            <a:off x="380173" y="2027583"/>
            <a:ext cx="5247860" cy="569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9302840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lvl="0"/>
            <a:fld id="{7FAC7540-A95D-6542-B652-577BF6DD750F}" type="datetime1">
              <a:rPr lang="en-GB" smtClean="0"/>
              <a:pPr lvl="0"/>
              <a:t>21/06/2022</a:t>
            </a:fld>
            <a:endParaRPr lang="en-GB" dirty="0"/>
          </a:p>
        </p:txBody>
      </p:sp>
      <p:sp>
        <p:nvSpPr>
          <p:cNvPr id="5" name="Footer Placeholder 4"/>
          <p:cNvSpPr>
            <a:spLocks noGrp="1"/>
          </p:cNvSpPr>
          <p:nvPr>
            <p:ph type="ftr" sz="quarter" idx="11"/>
          </p:nvPr>
        </p:nvSpPr>
        <p:spPr/>
        <p:txBody>
          <a:bodyPr/>
          <a:lstStyle/>
          <a:p>
            <a:pPr lvl="0"/>
            <a:endParaRPr lang="en-GB" dirty="0"/>
          </a:p>
        </p:txBody>
      </p:sp>
      <p:sp>
        <p:nvSpPr>
          <p:cNvPr id="6" name="Slide Number Placeholder 5"/>
          <p:cNvSpPr>
            <a:spLocks noGrp="1"/>
          </p:cNvSpPr>
          <p:nvPr>
            <p:ph type="sldNum" sz="quarter" idx="12"/>
          </p:nvPr>
        </p:nvSpPr>
        <p:spPr/>
        <p:txBody>
          <a:bodyPr/>
          <a:lstStyle/>
          <a:p>
            <a:pPr lvl="0"/>
            <a:fld id="{476EFA61-52FE-004D-96C7-0AE78D1A5129}" type="slidenum">
              <a:rPr lang="en-GB" smtClean="0"/>
              <a:t>‹#›</a:t>
            </a:fld>
            <a:endParaRPr lang="en-GB" dirty="0"/>
          </a:p>
        </p:txBody>
      </p:sp>
    </p:spTree>
    <p:extLst>
      <p:ext uri="{BB962C8B-B14F-4D97-AF65-F5344CB8AC3E}">
        <p14:creationId xmlns:p14="http://schemas.microsoft.com/office/powerpoint/2010/main" val="106073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lvl="0"/>
            <a:fld id="{157C8E34-C1F0-9348-8B81-3B42FAEB2576}" type="datetime1">
              <a:rPr lang="en-GB" smtClean="0"/>
              <a:pPr lvl="0"/>
              <a:t>21/06/2022</a:t>
            </a:fld>
            <a:endParaRPr lang="en-GB" dirty="0"/>
          </a:p>
        </p:txBody>
      </p:sp>
      <p:sp>
        <p:nvSpPr>
          <p:cNvPr id="5" name="Footer Placeholder 4"/>
          <p:cNvSpPr>
            <a:spLocks noGrp="1"/>
          </p:cNvSpPr>
          <p:nvPr>
            <p:ph type="ftr" sz="quarter" idx="11"/>
          </p:nvPr>
        </p:nvSpPr>
        <p:spPr/>
        <p:txBody>
          <a:bodyPr/>
          <a:lstStyle/>
          <a:p>
            <a:pPr lvl="0"/>
            <a:endParaRPr lang="en-GB" dirty="0"/>
          </a:p>
        </p:txBody>
      </p:sp>
      <p:sp>
        <p:nvSpPr>
          <p:cNvPr id="6" name="Slide Number Placeholder 5"/>
          <p:cNvSpPr>
            <a:spLocks noGrp="1"/>
          </p:cNvSpPr>
          <p:nvPr>
            <p:ph type="sldNum" sz="quarter" idx="12"/>
          </p:nvPr>
        </p:nvSpPr>
        <p:spPr/>
        <p:txBody>
          <a:bodyPr/>
          <a:lstStyle/>
          <a:p>
            <a:pPr lvl="0"/>
            <a:fld id="{9556E0AB-438C-A744-8584-0B391FA922CF}" type="slidenum">
              <a:rPr lang="en-GB" smtClean="0"/>
              <a:t>‹#›</a:t>
            </a:fld>
            <a:endParaRPr lang="en-GB" dirty="0"/>
          </a:p>
        </p:txBody>
      </p:sp>
    </p:spTree>
    <p:extLst>
      <p:ext uri="{BB962C8B-B14F-4D97-AF65-F5344CB8AC3E}">
        <p14:creationId xmlns:p14="http://schemas.microsoft.com/office/powerpoint/2010/main" val="378891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lvl="0"/>
            <a:fld id="{2C70539E-2B17-E344-9367-36F43819363B}" type="datetime1">
              <a:rPr lang="en-GB" smtClean="0"/>
              <a:pPr lvl="0"/>
              <a:t>21/06/2022</a:t>
            </a:fld>
            <a:endParaRPr lang="en-GB" dirty="0"/>
          </a:p>
        </p:txBody>
      </p:sp>
      <p:sp>
        <p:nvSpPr>
          <p:cNvPr id="5" name="Footer Placeholder 4"/>
          <p:cNvSpPr>
            <a:spLocks noGrp="1"/>
          </p:cNvSpPr>
          <p:nvPr>
            <p:ph type="ftr" sz="quarter" idx="11"/>
          </p:nvPr>
        </p:nvSpPr>
        <p:spPr/>
        <p:txBody>
          <a:bodyPr/>
          <a:lstStyle/>
          <a:p>
            <a:pPr lvl="0"/>
            <a:endParaRPr lang="en-GB" dirty="0"/>
          </a:p>
        </p:txBody>
      </p:sp>
      <p:sp>
        <p:nvSpPr>
          <p:cNvPr id="6" name="Slide Number Placeholder 5"/>
          <p:cNvSpPr>
            <a:spLocks noGrp="1"/>
          </p:cNvSpPr>
          <p:nvPr>
            <p:ph type="sldNum" sz="quarter" idx="12"/>
          </p:nvPr>
        </p:nvSpPr>
        <p:spPr/>
        <p:txBody>
          <a:bodyPr/>
          <a:lstStyle/>
          <a:p>
            <a:pPr lvl="0"/>
            <a:fld id="{8CDFDA2E-A5E9-3C45-94F7-E37C418E68B4}" type="slidenum">
              <a:rPr lang="en-GB" smtClean="0"/>
              <a:t>‹#›</a:t>
            </a:fld>
            <a:endParaRPr lang="en-GB" dirty="0"/>
          </a:p>
        </p:txBody>
      </p:sp>
    </p:spTree>
    <p:extLst>
      <p:ext uri="{BB962C8B-B14F-4D97-AF65-F5344CB8AC3E}">
        <p14:creationId xmlns:p14="http://schemas.microsoft.com/office/powerpoint/2010/main" val="6955079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fld id="{254EE239-C930-434E-88A3-E18C42794BAB}" type="datetime1">
              <a:rPr lang="en-GB" smtClean="0"/>
              <a:pPr lvl="0"/>
              <a:t>21/06/2022</a:t>
            </a:fld>
            <a:endParaRPr lang="en-GB" dirty="0"/>
          </a:p>
        </p:txBody>
      </p:sp>
      <p:sp>
        <p:nvSpPr>
          <p:cNvPr id="5" name="Footer Placeholder 4"/>
          <p:cNvSpPr>
            <a:spLocks noGrp="1"/>
          </p:cNvSpPr>
          <p:nvPr>
            <p:ph type="ftr" sz="quarter" idx="11"/>
          </p:nvPr>
        </p:nvSpPr>
        <p:spPr/>
        <p:txBody>
          <a:bodyPr/>
          <a:lstStyle/>
          <a:p>
            <a:pPr lvl="0"/>
            <a:endParaRPr lang="en-GB" dirty="0"/>
          </a:p>
        </p:txBody>
      </p:sp>
      <p:sp>
        <p:nvSpPr>
          <p:cNvPr id="6" name="Slide Number Placeholder 5"/>
          <p:cNvSpPr>
            <a:spLocks noGrp="1"/>
          </p:cNvSpPr>
          <p:nvPr>
            <p:ph type="sldNum" sz="quarter" idx="12"/>
          </p:nvPr>
        </p:nvSpPr>
        <p:spPr/>
        <p:txBody>
          <a:bodyPr/>
          <a:lstStyle/>
          <a:p>
            <a:pPr lvl="0"/>
            <a:fld id="{4C72D613-D4FF-BE48-986C-FBF541672EF0}" type="slidenum">
              <a:rPr lang="en-GB" smtClean="0"/>
              <a:t>‹#›</a:t>
            </a:fld>
            <a:endParaRPr lang="en-GB" dirty="0"/>
          </a:p>
        </p:txBody>
      </p:sp>
    </p:spTree>
    <p:extLst>
      <p:ext uri="{BB962C8B-B14F-4D97-AF65-F5344CB8AC3E}">
        <p14:creationId xmlns:p14="http://schemas.microsoft.com/office/powerpoint/2010/main" val="67145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lvl="0"/>
            <a:fld id="{396C854D-3BB9-AE49-BB2B-2BA94EB6AE0B}" type="datetime1">
              <a:rPr lang="en-GB" smtClean="0"/>
              <a:pPr lvl="0"/>
              <a:t>21/06/2022</a:t>
            </a:fld>
            <a:endParaRPr lang="en-GB" dirty="0"/>
          </a:p>
        </p:txBody>
      </p:sp>
      <p:sp>
        <p:nvSpPr>
          <p:cNvPr id="6" name="Footer Placeholder 5"/>
          <p:cNvSpPr>
            <a:spLocks noGrp="1"/>
          </p:cNvSpPr>
          <p:nvPr>
            <p:ph type="ftr" sz="quarter" idx="11"/>
          </p:nvPr>
        </p:nvSpPr>
        <p:spPr/>
        <p:txBody>
          <a:bodyPr/>
          <a:lstStyle/>
          <a:p>
            <a:pPr lvl="0"/>
            <a:endParaRPr lang="en-GB" dirty="0"/>
          </a:p>
        </p:txBody>
      </p:sp>
      <p:sp>
        <p:nvSpPr>
          <p:cNvPr id="7" name="Slide Number Placeholder 6"/>
          <p:cNvSpPr>
            <a:spLocks noGrp="1"/>
          </p:cNvSpPr>
          <p:nvPr>
            <p:ph type="sldNum" sz="quarter" idx="12"/>
          </p:nvPr>
        </p:nvSpPr>
        <p:spPr/>
        <p:txBody>
          <a:bodyPr/>
          <a:lstStyle/>
          <a:p>
            <a:pPr lvl="0"/>
            <a:fld id="{FAE0E3B5-BC31-DC49-A688-CC057A7D74A0}" type="slidenum">
              <a:rPr lang="en-GB" smtClean="0"/>
              <a:t>‹#›</a:t>
            </a:fld>
            <a:endParaRPr lang="en-GB" dirty="0"/>
          </a:p>
        </p:txBody>
      </p:sp>
    </p:spTree>
    <p:extLst>
      <p:ext uri="{BB962C8B-B14F-4D97-AF65-F5344CB8AC3E}">
        <p14:creationId xmlns:p14="http://schemas.microsoft.com/office/powerpoint/2010/main" val="307333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lvl="0"/>
            <a:fld id="{D6BDF9EA-52C2-D740-A9B9-0D6098511D8F}" type="datetime1">
              <a:rPr lang="en-GB" smtClean="0"/>
              <a:pPr lvl="0"/>
              <a:t>21/06/2022</a:t>
            </a:fld>
            <a:endParaRPr lang="en-GB" dirty="0"/>
          </a:p>
        </p:txBody>
      </p:sp>
      <p:sp>
        <p:nvSpPr>
          <p:cNvPr id="8" name="Footer Placeholder 7"/>
          <p:cNvSpPr>
            <a:spLocks noGrp="1"/>
          </p:cNvSpPr>
          <p:nvPr>
            <p:ph type="ftr" sz="quarter" idx="11"/>
          </p:nvPr>
        </p:nvSpPr>
        <p:spPr/>
        <p:txBody>
          <a:bodyPr/>
          <a:lstStyle/>
          <a:p>
            <a:pPr lvl="0"/>
            <a:endParaRPr lang="en-GB" dirty="0"/>
          </a:p>
        </p:txBody>
      </p:sp>
      <p:sp>
        <p:nvSpPr>
          <p:cNvPr id="9" name="Slide Number Placeholder 8"/>
          <p:cNvSpPr>
            <a:spLocks noGrp="1"/>
          </p:cNvSpPr>
          <p:nvPr>
            <p:ph type="sldNum" sz="quarter" idx="12"/>
          </p:nvPr>
        </p:nvSpPr>
        <p:spPr/>
        <p:txBody>
          <a:bodyPr/>
          <a:lstStyle/>
          <a:p>
            <a:pPr lvl="0"/>
            <a:fld id="{94F55ADA-22DE-AD4E-8DB4-4793BB0F5A8C}" type="slidenum">
              <a:rPr lang="en-GB" smtClean="0"/>
              <a:t>‹#›</a:t>
            </a:fld>
            <a:endParaRPr lang="en-GB" dirty="0"/>
          </a:p>
        </p:txBody>
      </p:sp>
    </p:spTree>
    <p:extLst>
      <p:ext uri="{BB962C8B-B14F-4D97-AF65-F5344CB8AC3E}">
        <p14:creationId xmlns:p14="http://schemas.microsoft.com/office/powerpoint/2010/main" val="2494700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lvl="0"/>
            <a:fld id="{E4F9E841-C427-C846-86A9-C769EC38B7C4}" type="datetime1">
              <a:rPr lang="en-GB" smtClean="0"/>
              <a:pPr lvl="0"/>
              <a:t>21/06/2022</a:t>
            </a:fld>
            <a:endParaRPr lang="en-GB" dirty="0"/>
          </a:p>
        </p:txBody>
      </p:sp>
      <p:sp>
        <p:nvSpPr>
          <p:cNvPr id="4" name="Footer Placeholder 3"/>
          <p:cNvSpPr>
            <a:spLocks noGrp="1"/>
          </p:cNvSpPr>
          <p:nvPr>
            <p:ph type="ftr" sz="quarter" idx="11"/>
          </p:nvPr>
        </p:nvSpPr>
        <p:spPr/>
        <p:txBody>
          <a:bodyPr/>
          <a:lstStyle/>
          <a:p>
            <a:pPr lvl="0"/>
            <a:endParaRPr lang="en-GB" dirty="0"/>
          </a:p>
        </p:txBody>
      </p:sp>
      <p:sp>
        <p:nvSpPr>
          <p:cNvPr id="5" name="Slide Number Placeholder 4"/>
          <p:cNvSpPr>
            <a:spLocks noGrp="1"/>
          </p:cNvSpPr>
          <p:nvPr>
            <p:ph type="sldNum" sz="quarter" idx="12"/>
          </p:nvPr>
        </p:nvSpPr>
        <p:spPr/>
        <p:txBody>
          <a:bodyPr/>
          <a:lstStyle/>
          <a:p>
            <a:pPr lvl="0"/>
            <a:fld id="{E37BFBCE-CFA7-0541-9EF9-8EBF806493E3}" type="slidenum">
              <a:rPr lang="en-GB" smtClean="0"/>
              <a:t>‹#›</a:t>
            </a:fld>
            <a:endParaRPr lang="en-GB" dirty="0"/>
          </a:p>
        </p:txBody>
      </p:sp>
    </p:spTree>
    <p:extLst>
      <p:ext uri="{BB962C8B-B14F-4D97-AF65-F5344CB8AC3E}">
        <p14:creationId xmlns:p14="http://schemas.microsoft.com/office/powerpoint/2010/main" val="819965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54637BEE-A8D2-8C49-BA86-A665C3DFF596}" type="datetime1">
              <a:rPr lang="en-GB" smtClean="0"/>
              <a:pPr lvl="0"/>
              <a:t>21/06/2022</a:t>
            </a:fld>
            <a:endParaRPr lang="en-GB" dirty="0"/>
          </a:p>
        </p:txBody>
      </p:sp>
      <p:sp>
        <p:nvSpPr>
          <p:cNvPr id="3" name="Footer Placeholder 2"/>
          <p:cNvSpPr>
            <a:spLocks noGrp="1"/>
          </p:cNvSpPr>
          <p:nvPr>
            <p:ph type="ftr" sz="quarter" idx="11"/>
          </p:nvPr>
        </p:nvSpPr>
        <p:spPr/>
        <p:txBody>
          <a:bodyPr/>
          <a:lstStyle/>
          <a:p>
            <a:pPr lvl="0"/>
            <a:endParaRPr lang="en-GB" dirty="0"/>
          </a:p>
        </p:txBody>
      </p:sp>
      <p:sp>
        <p:nvSpPr>
          <p:cNvPr id="4" name="Slide Number Placeholder 3"/>
          <p:cNvSpPr>
            <a:spLocks noGrp="1"/>
          </p:cNvSpPr>
          <p:nvPr>
            <p:ph type="sldNum" sz="quarter" idx="12"/>
          </p:nvPr>
        </p:nvSpPr>
        <p:spPr/>
        <p:txBody>
          <a:bodyPr/>
          <a:lstStyle/>
          <a:p>
            <a:pPr lvl="0"/>
            <a:fld id="{02E1EBF7-783D-1947-8C1F-CF65536E8E5F}" type="slidenum">
              <a:rPr lang="en-GB" smtClean="0"/>
              <a:t>‹#›</a:t>
            </a:fld>
            <a:endParaRPr lang="en-GB" dirty="0"/>
          </a:p>
        </p:txBody>
      </p:sp>
    </p:spTree>
    <p:extLst>
      <p:ext uri="{BB962C8B-B14F-4D97-AF65-F5344CB8AC3E}">
        <p14:creationId xmlns:p14="http://schemas.microsoft.com/office/powerpoint/2010/main" val="114033715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935FF580-6B75-EF47-A38F-DFC3337B2FA4}" type="datetime1">
              <a:rPr lang="en-GB" smtClean="0"/>
              <a:pPr lvl="0"/>
              <a:t>21/06/2022</a:t>
            </a:fld>
            <a:endParaRPr lang="en-GB" dirty="0"/>
          </a:p>
        </p:txBody>
      </p:sp>
      <p:sp>
        <p:nvSpPr>
          <p:cNvPr id="6" name="Footer Placeholder 5"/>
          <p:cNvSpPr>
            <a:spLocks noGrp="1"/>
          </p:cNvSpPr>
          <p:nvPr>
            <p:ph type="ftr" sz="quarter" idx="11"/>
          </p:nvPr>
        </p:nvSpPr>
        <p:spPr/>
        <p:txBody>
          <a:bodyPr/>
          <a:lstStyle/>
          <a:p>
            <a:pPr lvl="0"/>
            <a:endParaRPr lang="en-GB" dirty="0"/>
          </a:p>
        </p:txBody>
      </p:sp>
      <p:sp>
        <p:nvSpPr>
          <p:cNvPr id="7" name="Slide Number Placeholder 6"/>
          <p:cNvSpPr>
            <a:spLocks noGrp="1"/>
          </p:cNvSpPr>
          <p:nvPr>
            <p:ph type="sldNum" sz="quarter" idx="12"/>
          </p:nvPr>
        </p:nvSpPr>
        <p:spPr/>
        <p:txBody>
          <a:bodyPr/>
          <a:lstStyle/>
          <a:p>
            <a:pPr lvl="0"/>
            <a:fld id="{6D05DFC5-7E52-7549-B9A9-B2DE7328B839}" type="slidenum">
              <a:rPr lang="en-GB" smtClean="0"/>
              <a:t>‹#›</a:t>
            </a:fld>
            <a:endParaRPr lang="en-GB" dirty="0"/>
          </a:p>
        </p:txBody>
      </p:sp>
    </p:spTree>
    <p:extLst>
      <p:ext uri="{BB962C8B-B14F-4D97-AF65-F5344CB8AC3E}">
        <p14:creationId xmlns:p14="http://schemas.microsoft.com/office/powerpoint/2010/main" val="126805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EE1D2971-F12B-A447-9904-FD44CEBBD44D}" type="datetime1">
              <a:rPr lang="en-GB" smtClean="0"/>
              <a:pPr lvl="0"/>
              <a:t>21/06/2022</a:t>
            </a:fld>
            <a:endParaRPr lang="en-GB" dirty="0"/>
          </a:p>
        </p:txBody>
      </p:sp>
      <p:sp>
        <p:nvSpPr>
          <p:cNvPr id="6" name="Footer Placeholder 5"/>
          <p:cNvSpPr>
            <a:spLocks noGrp="1"/>
          </p:cNvSpPr>
          <p:nvPr>
            <p:ph type="ftr" sz="quarter" idx="11"/>
          </p:nvPr>
        </p:nvSpPr>
        <p:spPr/>
        <p:txBody>
          <a:bodyPr/>
          <a:lstStyle/>
          <a:p>
            <a:pPr lvl="0"/>
            <a:endParaRPr lang="en-GB" dirty="0"/>
          </a:p>
        </p:txBody>
      </p:sp>
      <p:sp>
        <p:nvSpPr>
          <p:cNvPr id="7" name="Slide Number Placeholder 6"/>
          <p:cNvSpPr>
            <a:spLocks noGrp="1"/>
          </p:cNvSpPr>
          <p:nvPr>
            <p:ph type="sldNum" sz="quarter" idx="12"/>
          </p:nvPr>
        </p:nvSpPr>
        <p:spPr/>
        <p:txBody>
          <a:bodyPr/>
          <a:lstStyle/>
          <a:p>
            <a:pPr lvl="0"/>
            <a:fld id="{BEFE41A1-0E9E-AA44-A9DB-DA4BB4F136E2}" type="slidenum">
              <a:rPr lang="en-GB" smtClean="0"/>
              <a:t>‹#›</a:t>
            </a:fld>
            <a:endParaRPr lang="en-GB" dirty="0"/>
          </a:p>
        </p:txBody>
      </p:sp>
    </p:spTree>
    <p:extLst>
      <p:ext uri="{BB962C8B-B14F-4D97-AF65-F5344CB8AC3E}">
        <p14:creationId xmlns:p14="http://schemas.microsoft.com/office/powerpoint/2010/main" val="114591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lvl="0"/>
            <a:fld id="{EF2691C7-E21A-CB42-A951-90B9E559E9E7}" type="datetime1">
              <a:rPr lang="en-GB" smtClean="0"/>
              <a:pPr lvl="0"/>
              <a:t>21/06/2022</a:t>
            </a:fld>
            <a:endParaRPr lang="en-GB"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lvl="0"/>
            <a:endParaRPr lang="en-GB"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pPr lvl="0"/>
            <a:fld id="{CC0B13B0-4D99-EF40-A04C-873684672AAD}" type="slidenum">
              <a:rPr lang="en-GB" smtClean="0"/>
              <a:t>‹#›</a:t>
            </a:fld>
            <a:endParaRPr lang="en-GB" dirty="0"/>
          </a:p>
        </p:txBody>
      </p:sp>
      <p:pic>
        <p:nvPicPr>
          <p:cNvPr id="7" name="Picture 6" descr="A picture containing text&#10;&#10;Description automatically generated">
            <a:extLst>
              <a:ext uri="{FF2B5EF4-FFF2-40B4-BE49-F238E27FC236}">
                <a16:creationId xmlns:a16="http://schemas.microsoft.com/office/drawing/2014/main" id="{AE96D7ED-DD56-FF4D-9E33-0FF8C8E39FDA}"/>
              </a:ext>
            </a:extLst>
          </p:cNvPr>
          <p:cNvPicPr>
            <a:picLocks noChangeAspect="1"/>
          </p:cNvPicPr>
          <p:nvPr userDrawn="1"/>
        </p:nvPicPr>
        <p:blipFill>
          <a:blip r:embed="rId13"/>
          <a:stretch>
            <a:fillRect/>
          </a:stretch>
        </p:blipFill>
        <p:spPr>
          <a:xfrm>
            <a:off x="5486401" y="48454"/>
            <a:ext cx="1274693" cy="2266121"/>
          </a:xfrm>
          <a:prstGeom prst="rect">
            <a:avLst/>
          </a:prstGeom>
        </p:spPr>
      </p:pic>
      <p:cxnSp>
        <p:nvCxnSpPr>
          <p:cNvPr id="8" name="Straight Connector 7">
            <a:extLst>
              <a:ext uri="{FF2B5EF4-FFF2-40B4-BE49-F238E27FC236}">
                <a16:creationId xmlns:a16="http://schemas.microsoft.com/office/drawing/2014/main" id="{251B6ABB-DFED-DA4C-85BE-3D8C1F703F72}"/>
              </a:ext>
            </a:extLst>
          </p:cNvPr>
          <p:cNvCxnSpPr/>
          <p:nvPr userDrawn="1"/>
        </p:nvCxnSpPr>
        <p:spPr>
          <a:xfrm>
            <a:off x="471487" y="2254252"/>
            <a:ext cx="5014913" cy="0"/>
          </a:xfrm>
          <a:prstGeom prst="line">
            <a:avLst/>
          </a:prstGeom>
          <a:ln w="38100">
            <a:solidFill>
              <a:srgbClr val="D7D5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64965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3780"/>
            <a:ext cx="6172200" cy="997820"/>
          </a:xfrm>
        </p:spPr>
        <p:txBody>
          <a:bodyPr>
            <a:normAutofit/>
          </a:bodyPr>
          <a:lstStyle/>
          <a:p>
            <a:r>
              <a:rPr lang="en-GB" sz="1800" dirty="0" smtClean="0">
                <a:latin typeface="Arial" panose="020B0604020202020204" pitchFamily="34" charset="0"/>
                <a:cs typeface="Arial" panose="020B0604020202020204" pitchFamily="34" charset="0"/>
              </a:rPr>
              <a:t>Friends of Nightingale Meeting</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Thursday 9</a:t>
            </a:r>
            <a:r>
              <a:rPr lang="en-GB" sz="1800" baseline="30000" dirty="0" smtClean="0">
                <a:latin typeface="Arial" panose="020B0604020202020204" pitchFamily="34" charset="0"/>
                <a:cs typeface="Arial" panose="020B0604020202020204" pitchFamily="34" charset="0"/>
              </a:rPr>
              <a:t>th</a:t>
            </a:r>
            <a:r>
              <a:rPr lang="en-GB" sz="1800" dirty="0" smtClean="0">
                <a:latin typeface="Arial" panose="020B0604020202020204" pitchFamily="34" charset="0"/>
                <a:cs typeface="Arial" panose="020B0604020202020204" pitchFamily="34" charset="0"/>
              </a:rPr>
              <a:t> June 2022</a:t>
            </a: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Minutes</a:t>
            </a:r>
            <a:endParaRPr lang="en-GB"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6238" y="2245659"/>
            <a:ext cx="6172200" cy="5922559"/>
          </a:xfrm>
        </p:spPr>
        <p:txBody>
          <a:bodyPr>
            <a:normAutofit/>
          </a:bodyPr>
          <a:lstStyle/>
          <a:p>
            <a:pPr marL="0" indent="0">
              <a:buNone/>
            </a:pPr>
            <a:r>
              <a:rPr lang="en-GB" sz="1200" dirty="0" smtClean="0">
                <a:latin typeface="+mj-lt"/>
                <a:cs typeface="Arial" panose="020B0604020202020204" pitchFamily="34" charset="0"/>
              </a:rPr>
              <a:t>Present: SW,JW,RS,DB,NA,AC,KW,GC,TH,CS</a:t>
            </a:r>
          </a:p>
          <a:p>
            <a:pPr marL="0" indent="0">
              <a:buNone/>
            </a:pPr>
            <a:endParaRPr lang="en-GB" sz="1200" dirty="0">
              <a:latin typeface="+mj-lt"/>
              <a:cs typeface="Arial" panose="020B0604020202020204" pitchFamily="34" charset="0"/>
            </a:endParaRPr>
          </a:p>
          <a:p>
            <a:pPr marL="0" indent="0">
              <a:buNone/>
            </a:pPr>
            <a:endParaRPr lang="en-GB" sz="1200" dirty="0" smtClean="0">
              <a:latin typeface="+mj-lt"/>
            </a:endParaRPr>
          </a:p>
          <a:p>
            <a:pPr marL="0" indent="0">
              <a:buNone/>
            </a:pPr>
            <a:r>
              <a:rPr lang="en-GB" sz="1200" dirty="0" smtClean="0">
                <a:latin typeface="+mj-lt"/>
              </a:rPr>
              <a:t>Welcome &amp; Introductions</a:t>
            </a:r>
          </a:p>
          <a:p>
            <a:pPr marL="0" indent="0">
              <a:buNone/>
            </a:pPr>
            <a:endParaRPr lang="en-GB" sz="1200" dirty="0">
              <a:latin typeface="+mj-lt"/>
            </a:endParaRPr>
          </a:p>
          <a:p>
            <a:pPr marL="0" indent="0">
              <a:buNone/>
            </a:pPr>
            <a:r>
              <a:rPr lang="en-GB" sz="1200" dirty="0" smtClean="0">
                <a:latin typeface="+mj-lt"/>
              </a:rPr>
              <a:t>This is our </a:t>
            </a:r>
            <a:r>
              <a:rPr lang="en-GB" sz="1200" dirty="0">
                <a:latin typeface="+mj-lt"/>
              </a:rPr>
              <a:t> </a:t>
            </a:r>
            <a:r>
              <a:rPr lang="en-GB" sz="1200" dirty="0" smtClean="0">
                <a:latin typeface="+mj-lt"/>
              </a:rPr>
              <a:t>first attempt at combining Face to Face and virtual attendees </a:t>
            </a:r>
          </a:p>
          <a:p>
            <a:pPr marL="0" indent="0">
              <a:buNone/>
            </a:pPr>
            <a:endParaRPr lang="en-GB" sz="1200" dirty="0" smtClean="0">
              <a:latin typeface="+mj-lt"/>
            </a:endParaRPr>
          </a:p>
          <a:p>
            <a:pPr marL="0" indent="0">
              <a:buNone/>
            </a:pPr>
            <a:endParaRPr lang="en-GB" sz="1200" dirty="0">
              <a:latin typeface="+mj-lt"/>
            </a:endParaRPr>
          </a:p>
          <a:p>
            <a:pPr marL="0" indent="0">
              <a:buNone/>
            </a:pPr>
            <a:r>
              <a:rPr lang="en-GB" sz="1200" dirty="0" smtClean="0">
                <a:latin typeface="+mj-lt"/>
              </a:rPr>
              <a:t>Doctor Sarah Williams GP Partner advised the group of the formation of the Nightingale Practice Green Team.</a:t>
            </a:r>
          </a:p>
          <a:p>
            <a:pPr marL="0" indent="0">
              <a:buNone/>
            </a:pPr>
            <a:r>
              <a:rPr lang="en-GB" sz="1200" dirty="0" smtClean="0">
                <a:latin typeface="+mj-lt"/>
              </a:rPr>
              <a:t>The team comprises of 7 members of staff and a representative from Community Health Partnership our landlords.</a:t>
            </a:r>
          </a:p>
          <a:p>
            <a:pPr marL="0" indent="0">
              <a:buNone/>
            </a:pPr>
            <a:r>
              <a:rPr lang="en-GB" sz="1200" dirty="0" smtClean="0">
                <a:latin typeface="+mj-lt"/>
              </a:rPr>
              <a:t>Sarah did a presentation: What can we do about  the climate emergency.  </a:t>
            </a:r>
          </a:p>
          <a:p>
            <a:pPr marL="0" indent="0">
              <a:buNone/>
            </a:pPr>
            <a:endParaRPr lang="en-GB" sz="1200" dirty="0">
              <a:latin typeface="+mj-lt"/>
            </a:endParaRPr>
          </a:p>
          <a:p>
            <a:pPr marL="0" indent="0">
              <a:buNone/>
            </a:pPr>
            <a:r>
              <a:rPr lang="en-GB" sz="1200" dirty="0" smtClean="0">
                <a:latin typeface="+mj-lt"/>
              </a:rPr>
              <a:t>Bullet points from the presentation.</a:t>
            </a:r>
          </a:p>
          <a:p>
            <a:r>
              <a:rPr lang="en-GB" sz="1200" dirty="0" smtClean="0">
                <a:latin typeface="+mj-lt"/>
              </a:rPr>
              <a:t>NHS is responsible for 1/20</a:t>
            </a:r>
            <a:r>
              <a:rPr lang="en-GB" sz="1200" baseline="30000" dirty="0" smtClean="0">
                <a:latin typeface="+mj-lt"/>
              </a:rPr>
              <a:t>th</a:t>
            </a:r>
            <a:r>
              <a:rPr lang="en-GB" sz="1200" dirty="0" smtClean="0">
                <a:latin typeface="+mj-lt"/>
              </a:rPr>
              <a:t> of UK carbon emissions</a:t>
            </a:r>
          </a:p>
          <a:p>
            <a:r>
              <a:rPr lang="en-GB" sz="1200" dirty="0" smtClean="0">
                <a:latin typeface="+mj-lt"/>
              </a:rPr>
              <a:t>General Practice responsible for ¼ of NHS carbon emissions</a:t>
            </a:r>
          </a:p>
          <a:p>
            <a:r>
              <a:rPr lang="en-GB" sz="1200" dirty="0" smtClean="0">
                <a:latin typeface="+mj-lt"/>
              </a:rPr>
              <a:t>Effect on all of us but particularly to the health of the very old, children, people with long term conditions, the poor and the vulnerable.</a:t>
            </a:r>
          </a:p>
          <a:p>
            <a:pPr marL="0" indent="0">
              <a:buNone/>
            </a:pPr>
            <a:r>
              <a:rPr lang="en-GB" sz="1200" dirty="0" smtClean="0">
                <a:latin typeface="+mj-lt"/>
              </a:rPr>
              <a:t>The green team have had 3 meetings so far – what have we done:</a:t>
            </a:r>
          </a:p>
          <a:p>
            <a:pPr marL="0" indent="0">
              <a:buNone/>
            </a:pPr>
            <a:r>
              <a:rPr lang="en-GB" sz="1200" dirty="0" smtClean="0">
                <a:latin typeface="+mj-lt"/>
              </a:rPr>
              <a:t>We are trying to save energy by switching off lights, activity encouraging staff to walk or bike into work, cutting down on all forms of waste – and making prescribing changes.</a:t>
            </a:r>
          </a:p>
          <a:p>
            <a:pPr marL="0" indent="0">
              <a:buNone/>
            </a:pPr>
            <a:r>
              <a:rPr lang="en-GB" sz="1200" dirty="0">
                <a:latin typeface="+mj-lt"/>
              </a:rPr>
              <a:t> </a:t>
            </a:r>
            <a:endParaRPr lang="en-GB" sz="1200" dirty="0" smtClean="0">
              <a:latin typeface="+mj-lt"/>
            </a:endParaRPr>
          </a:p>
          <a:p>
            <a:pPr marL="0" indent="0">
              <a:buNone/>
            </a:pPr>
            <a:r>
              <a:rPr lang="en-GB" sz="1200" dirty="0" smtClean="0">
                <a:latin typeface="+mj-lt"/>
              </a:rPr>
              <a:t>Sarah asked the group if anyone would be interested in joining the Green Team – Meeting are held on the first Monday of every month – JW advised the group that she would send green team minutes out to the Friends of Nightingale group and would be happy to receive their comments and  discuss on their behalf at the Green team meetings..</a:t>
            </a:r>
          </a:p>
          <a:p>
            <a:pPr marL="0" indent="0">
              <a:buNone/>
            </a:pPr>
            <a:endParaRPr lang="en-GB" sz="1200" dirty="0">
              <a:latin typeface="+mj-lt"/>
            </a:endParaRPr>
          </a:p>
          <a:p>
            <a:pPr marL="0" indent="0">
              <a:buNone/>
            </a:pPr>
            <a:endParaRPr lang="en-GB" sz="1200" dirty="0" smtClean="0">
              <a:latin typeface="+mj-lt"/>
            </a:endParaRPr>
          </a:p>
          <a:p>
            <a:pPr marL="0" indent="0">
              <a:buNone/>
            </a:pPr>
            <a:endParaRPr lang="en-GB" sz="1200" dirty="0" smtClean="0">
              <a:latin typeface="+mj-lt"/>
            </a:endParaRPr>
          </a:p>
          <a:p>
            <a:pPr marL="0" indent="0">
              <a:buNone/>
            </a:pPr>
            <a:endParaRPr lang="en-GB" sz="1200" dirty="0" smtClean="0">
              <a:latin typeface="+mj-lt"/>
            </a:endParaRPr>
          </a:p>
          <a:p>
            <a:pPr marL="0" indent="0">
              <a:buNone/>
            </a:pPr>
            <a:endParaRPr lang="en-GB" sz="1700" dirty="0" smtClean="0">
              <a:latin typeface="+mj-lt"/>
            </a:endParaRPr>
          </a:p>
          <a:p>
            <a:pPr marL="0" indent="0">
              <a:buNone/>
            </a:pPr>
            <a:endParaRPr lang="en-GB" sz="1700" dirty="0" smtClean="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smtClean="0">
              <a:latin typeface="+mj-lt"/>
            </a:endParaRPr>
          </a:p>
          <a:p>
            <a:pPr marL="0" indent="0">
              <a:buNone/>
            </a:pPr>
            <a:endParaRPr lang="en-GB" sz="1700" dirty="0">
              <a:latin typeface="+mj-lt"/>
            </a:endParaRPr>
          </a:p>
          <a:p>
            <a:pPr marL="0" indent="0">
              <a:buNone/>
            </a:pPr>
            <a:endParaRPr lang="en-GB"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3567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dirty="0" smtClean="0">
                <a:latin typeface="Arial" panose="020B0604020202020204" pitchFamily="34" charset="0"/>
                <a:cs typeface="Arial" panose="020B0604020202020204" pitchFamily="34" charset="0"/>
              </a:rPr>
              <a:t>Friends of Nightingale Meeting</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Thursday 9</a:t>
            </a:r>
            <a:r>
              <a:rPr lang="en-GB" sz="1800" baseline="30000" dirty="0" smtClean="0">
                <a:latin typeface="Arial" panose="020B0604020202020204" pitchFamily="34" charset="0"/>
                <a:cs typeface="Arial" panose="020B0604020202020204" pitchFamily="34" charset="0"/>
              </a:rPr>
              <a:t>th</a:t>
            </a:r>
            <a:r>
              <a:rPr lang="en-GB" sz="1800" dirty="0" smtClean="0">
                <a:latin typeface="Arial" panose="020B0604020202020204" pitchFamily="34" charset="0"/>
                <a:cs typeface="Arial" panose="020B0604020202020204" pitchFamily="34" charset="0"/>
              </a:rPr>
              <a:t> December 2021</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Minutes</a:t>
            </a:r>
            <a:endParaRPr lang="en-GB"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42900" y="2191110"/>
            <a:ext cx="6292970" cy="6149638"/>
          </a:xfrm>
        </p:spPr>
        <p:txBody>
          <a:bodyPr>
            <a:normAutofit fontScale="62500" lnSpcReduction="20000"/>
          </a:bodyPr>
          <a:lstStyle/>
          <a:p>
            <a:pPr lvl="0"/>
            <a:endParaRPr lang="en-GB" sz="1200" dirty="0" smtClean="0"/>
          </a:p>
          <a:p>
            <a:pPr marL="0" indent="0">
              <a:buNone/>
            </a:pPr>
            <a:endParaRPr lang="en-GB" sz="1200" dirty="0"/>
          </a:p>
          <a:p>
            <a:pPr marL="0" indent="0">
              <a:buNone/>
            </a:pPr>
            <a:endParaRPr lang="en-GB" sz="1200" dirty="0" smtClean="0"/>
          </a:p>
          <a:p>
            <a:pPr marL="0" lvl="0" indent="0">
              <a:buNone/>
            </a:pPr>
            <a:r>
              <a:rPr lang="en-GB" sz="1700" b="1" dirty="0" smtClean="0"/>
              <a:t>Nightingale practice News Letter</a:t>
            </a:r>
          </a:p>
          <a:p>
            <a:pPr marL="0" lvl="0" indent="0">
              <a:buNone/>
            </a:pPr>
            <a:endParaRPr lang="en-GB" sz="1700" dirty="0"/>
          </a:p>
          <a:p>
            <a:pPr marL="0" lvl="0" indent="0">
              <a:buNone/>
            </a:pPr>
            <a:r>
              <a:rPr lang="en-GB" sz="1700" dirty="0" smtClean="0"/>
              <a:t>KW has been a patient at the practice for 20 years and has agreed to re-establish and produce  the practice news letter and we are absolutely delighted.</a:t>
            </a:r>
          </a:p>
          <a:p>
            <a:pPr marL="0" lvl="0" indent="0">
              <a:buNone/>
            </a:pPr>
            <a:endParaRPr lang="en-GB" sz="1700" dirty="0"/>
          </a:p>
          <a:p>
            <a:pPr marL="0" lvl="0" indent="0">
              <a:buNone/>
            </a:pPr>
            <a:r>
              <a:rPr lang="en-GB" sz="1700" dirty="0" smtClean="0"/>
              <a:t>KW explained that the News letter will be for both practice staff and patients alike. The publication will start off quarterly and will be available on-line (on our practice website) Emailed out to Friends of the Nightingale Practice and we will also have a few paper copies in-house.</a:t>
            </a:r>
          </a:p>
          <a:p>
            <a:pPr marL="0" lvl="0" indent="0">
              <a:buNone/>
            </a:pPr>
            <a:endParaRPr lang="en-GB" sz="1700" dirty="0"/>
          </a:p>
          <a:p>
            <a:pPr marL="0" lvl="0" indent="0">
              <a:buNone/>
            </a:pPr>
            <a:r>
              <a:rPr lang="en-GB" sz="1700" dirty="0" smtClean="0"/>
              <a:t>Discussion around the leaflet being available in different languages and available for patients with visual impairment.</a:t>
            </a:r>
          </a:p>
          <a:p>
            <a:pPr marL="0" lvl="0" indent="0">
              <a:buNone/>
            </a:pPr>
            <a:endParaRPr lang="en-GB" sz="1700" dirty="0"/>
          </a:p>
          <a:p>
            <a:pPr marL="0" lvl="0" indent="0">
              <a:buNone/>
            </a:pPr>
            <a:r>
              <a:rPr lang="en-GB" sz="1700" dirty="0" smtClean="0"/>
              <a:t>JW that the practice website has the ability to change text into another language – patients clicks onto a flag of their choice. The website also have a function where text can be enlarged or there is a browse –a-loud function where the document can be turned into audio. Would be good to have this information in the newsletter. </a:t>
            </a:r>
          </a:p>
          <a:p>
            <a:pPr marL="0" lvl="0" indent="0">
              <a:buNone/>
            </a:pPr>
            <a:endParaRPr lang="en-GB" sz="1700" dirty="0"/>
          </a:p>
          <a:p>
            <a:pPr marL="0" lvl="0" indent="0">
              <a:buNone/>
            </a:pPr>
            <a:r>
              <a:rPr lang="en-GB" sz="1700" dirty="0" smtClean="0"/>
              <a:t>CS  - Is a web designer – has looked at the practices website – the trees on the main page make the heading difficult for people with visual impairment to read.</a:t>
            </a:r>
          </a:p>
          <a:p>
            <a:pPr marL="0" lvl="0" indent="0">
              <a:buNone/>
            </a:pPr>
            <a:endParaRPr lang="en-GB" sz="1700" dirty="0"/>
          </a:p>
          <a:p>
            <a:pPr marL="0" lvl="0" indent="0">
              <a:buNone/>
            </a:pPr>
            <a:r>
              <a:rPr lang="en-GB" sz="1700" dirty="0" smtClean="0"/>
              <a:t>JW will look into this and see if we can dispose of the background. JW thanked CS and advised that it is really useful to have feedback like this and asked if CS would mind looking further at the website and give us some feedback at the next meeting or by email.</a:t>
            </a:r>
          </a:p>
          <a:p>
            <a:pPr marL="0" lvl="0" indent="0">
              <a:buNone/>
            </a:pPr>
            <a:endParaRPr lang="en-GB" sz="1700" dirty="0"/>
          </a:p>
          <a:p>
            <a:pPr marL="0" lvl="0" indent="0">
              <a:buNone/>
            </a:pPr>
            <a:r>
              <a:rPr lang="en-GB" sz="1700" dirty="0" smtClean="0"/>
              <a:t>The Newsletter will also contain information on the together better programme. JW thanked KW </a:t>
            </a:r>
          </a:p>
          <a:p>
            <a:pPr marL="0" lvl="0" indent="0">
              <a:buNone/>
            </a:pPr>
            <a:endParaRPr lang="en-GB" sz="1700" dirty="0"/>
          </a:p>
          <a:p>
            <a:pPr marL="0" lvl="0" indent="0">
              <a:buNone/>
            </a:pPr>
            <a:r>
              <a:rPr lang="en-GB" sz="1700" b="1" dirty="0" smtClean="0"/>
              <a:t>Together Better Update AC</a:t>
            </a:r>
            <a:endParaRPr lang="en-GB" sz="1700" b="1" dirty="0"/>
          </a:p>
          <a:p>
            <a:pPr marL="0" lvl="0" indent="0">
              <a:buNone/>
            </a:pPr>
            <a:endParaRPr lang="en-GB" sz="1700" dirty="0"/>
          </a:p>
          <a:p>
            <a:pPr marL="0" lvl="0" indent="0">
              <a:buNone/>
            </a:pPr>
            <a:r>
              <a:rPr lang="en-GB" sz="1700" dirty="0" smtClean="0"/>
              <a:t>This is a two </a:t>
            </a:r>
            <a:r>
              <a:rPr lang="en-GB" sz="1700" dirty="0"/>
              <a:t>year funded </a:t>
            </a:r>
            <a:r>
              <a:rPr lang="en-GB" sz="1700" dirty="0" smtClean="0"/>
              <a:t>pilot programme </a:t>
            </a:r>
            <a:r>
              <a:rPr lang="en-GB" sz="1700" dirty="0"/>
              <a:t>working with patients and services to find ways to improve the health and well being of our community</a:t>
            </a:r>
            <a:r>
              <a:rPr lang="en-GB" sz="1700" dirty="0" smtClean="0"/>
              <a:t>. Funding up until the end of this year.</a:t>
            </a:r>
            <a:endParaRPr lang="en-GB" sz="1700" dirty="0"/>
          </a:p>
          <a:p>
            <a:pPr marL="0" lvl="0" indent="0">
              <a:buNone/>
            </a:pPr>
            <a:endParaRPr lang="en-GB" sz="1700" dirty="0"/>
          </a:p>
          <a:p>
            <a:pPr marL="0" lvl="0" indent="0">
              <a:buNone/>
            </a:pPr>
            <a:r>
              <a:rPr lang="en-GB" sz="1700" dirty="0" smtClean="0"/>
              <a:t>AC is the Practice </a:t>
            </a:r>
            <a:r>
              <a:rPr lang="en-GB" sz="1700" dirty="0"/>
              <a:t>health champion  </a:t>
            </a:r>
            <a:r>
              <a:rPr lang="en-GB" sz="1700" dirty="0" smtClean="0"/>
              <a:t>he </a:t>
            </a:r>
            <a:r>
              <a:rPr lang="en-GB" sz="1700" dirty="0"/>
              <a:t>who works closely with the practice  to enable patients to access non – clinical support</a:t>
            </a:r>
            <a:r>
              <a:rPr lang="en-GB" sz="1700" dirty="0" smtClean="0"/>
              <a:t>. Adam has done the most amazing job here is a list of the groups and events that run or are in planning stage. </a:t>
            </a:r>
          </a:p>
          <a:p>
            <a:pPr marL="0" lvl="0" indent="0">
              <a:buNone/>
            </a:pPr>
            <a:endParaRPr lang="en-GB" sz="1700" dirty="0" smtClean="0"/>
          </a:p>
          <a:p>
            <a:pPr marL="0" lvl="0" indent="0">
              <a:buNone/>
            </a:pPr>
            <a:endParaRPr lang="en-GB" sz="1600" dirty="0"/>
          </a:p>
          <a:p>
            <a:pPr marL="0" indent="0">
              <a:buNone/>
            </a:pPr>
            <a:endParaRPr lang="en-GB" sz="1600" dirty="0" smtClean="0"/>
          </a:p>
          <a:p>
            <a:pPr marL="0" indent="0">
              <a:buNone/>
            </a:pP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9111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dirty="0">
                <a:latin typeface="Arial" panose="020B0604020202020204" pitchFamily="34" charset="0"/>
                <a:cs typeface="Arial" panose="020B0604020202020204" pitchFamily="34" charset="0"/>
              </a:rPr>
              <a:t>Friends of Nightingale Meeting</a:t>
            </a:r>
            <a:br>
              <a:rPr lang="en-GB" sz="1800" dirty="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Thursday </a:t>
            </a:r>
            <a:r>
              <a:rPr lang="en-GB" sz="1800" dirty="0">
                <a:latin typeface="Arial" panose="020B0604020202020204" pitchFamily="34" charset="0"/>
                <a:cs typeface="Arial" panose="020B0604020202020204" pitchFamily="34" charset="0"/>
              </a:rPr>
              <a:t>9</a:t>
            </a:r>
            <a:r>
              <a:rPr lang="en-GB" sz="1800" baseline="30000" dirty="0">
                <a:latin typeface="Arial" panose="020B0604020202020204" pitchFamily="34" charset="0"/>
                <a:cs typeface="Arial" panose="020B0604020202020204" pitchFamily="34" charset="0"/>
              </a:rPr>
              <a:t>th</a:t>
            </a:r>
            <a:r>
              <a:rPr lang="en-GB" sz="1800" dirty="0">
                <a:latin typeface="Arial" panose="020B0604020202020204" pitchFamily="34" charset="0"/>
                <a:cs typeface="Arial" panose="020B0604020202020204" pitchFamily="34" charset="0"/>
              </a:rPr>
              <a:t> December 2021</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Minutes</a:t>
            </a:r>
            <a:endParaRPr lang="en-GB" sz="1800" dirty="0"/>
          </a:p>
        </p:txBody>
      </p:sp>
      <p:sp>
        <p:nvSpPr>
          <p:cNvPr id="3" name="Content Placeholder 2"/>
          <p:cNvSpPr>
            <a:spLocks noGrp="1"/>
          </p:cNvSpPr>
          <p:nvPr>
            <p:ph idx="1"/>
          </p:nvPr>
        </p:nvSpPr>
        <p:spPr>
          <a:xfrm>
            <a:off x="273676" y="2481331"/>
            <a:ext cx="6172200" cy="6034617"/>
          </a:xfrm>
        </p:spPr>
        <p:txBody>
          <a:bodyPr>
            <a:normAutofit fontScale="62500" lnSpcReduction="20000"/>
          </a:bodyPr>
          <a:lstStyle/>
          <a:p>
            <a:pPr marL="0" indent="0">
              <a:buNone/>
            </a:pPr>
            <a:endParaRPr lang="en-GB" sz="1300" b="1" dirty="0" smtClean="0"/>
          </a:p>
          <a:p>
            <a:pPr marL="0" lvl="0" indent="0">
              <a:buNone/>
            </a:pPr>
            <a:endParaRPr lang="en-GB" sz="1200" dirty="0"/>
          </a:p>
          <a:p>
            <a:pPr marL="0" lvl="0" indent="0">
              <a:buNone/>
            </a:pPr>
            <a:r>
              <a:rPr lang="en-GB" sz="1800" dirty="0"/>
              <a:t>Walking Group, Coffee morning group, tai chi, carers and adopters group  Non- contact boxing, mindfulness sessions, Gardening </a:t>
            </a:r>
            <a:r>
              <a:rPr lang="en-GB" sz="1800" dirty="0" smtClean="0"/>
              <a:t>group, </a:t>
            </a:r>
            <a:r>
              <a:rPr lang="en-GB" sz="1800" dirty="0"/>
              <a:t>bring and share lunch event on Saturday 11</a:t>
            </a:r>
            <a:r>
              <a:rPr lang="en-GB" sz="1800" baseline="30000" dirty="0"/>
              <a:t>th</a:t>
            </a:r>
            <a:r>
              <a:rPr lang="en-GB" sz="1800" dirty="0"/>
              <a:t> June. We are discussing facilitating a Macmillan coffee morning. We have had volunteers showing patients how to use the practice POD a machine available to patients that can do B/P’S health checks, pill checks without the patient having to make an appointment with a clinician.</a:t>
            </a:r>
          </a:p>
          <a:p>
            <a:pPr marL="0" lvl="0" indent="0">
              <a:buNone/>
            </a:pPr>
            <a:endParaRPr lang="en-GB" sz="1800" dirty="0"/>
          </a:p>
          <a:p>
            <a:pPr marL="0" lvl="0" indent="0">
              <a:buNone/>
            </a:pPr>
            <a:r>
              <a:rPr lang="en-GB" sz="1800" dirty="0"/>
              <a:t>The whole group thought AC’s achievements were amazing and thought that this programme should </a:t>
            </a:r>
            <a:r>
              <a:rPr lang="en-GB" sz="1800" dirty="0" smtClean="0"/>
              <a:t>definitely be </a:t>
            </a:r>
            <a:r>
              <a:rPr lang="en-GB" sz="1800" dirty="0"/>
              <a:t>one </a:t>
            </a:r>
            <a:r>
              <a:rPr lang="en-GB" sz="1800" dirty="0" smtClean="0"/>
              <a:t>that is </a:t>
            </a:r>
            <a:r>
              <a:rPr lang="en-GB" sz="1800" dirty="0"/>
              <a:t>continued – JW said that the City and Hackney confederation would be feeding back to the City and Hackney Clinical Commission Group – The </a:t>
            </a:r>
            <a:r>
              <a:rPr lang="en-GB" sz="1800" dirty="0" smtClean="0"/>
              <a:t>patients interest, involvement and the amount of patients attending the programmes  </a:t>
            </a:r>
            <a:r>
              <a:rPr lang="en-GB" sz="1800" dirty="0"/>
              <a:t>has been </a:t>
            </a:r>
            <a:r>
              <a:rPr lang="en-GB" sz="1800" dirty="0" smtClean="0"/>
              <a:t>huge </a:t>
            </a:r>
            <a:r>
              <a:rPr lang="en-GB" sz="1800" dirty="0"/>
              <a:t>we are hopeful that the programme will be approved for future funding.</a:t>
            </a:r>
          </a:p>
          <a:p>
            <a:pPr marL="0" indent="0">
              <a:buNone/>
            </a:pPr>
            <a:endParaRPr lang="en-GB" sz="1800" b="1" dirty="0" smtClean="0"/>
          </a:p>
          <a:p>
            <a:pPr marL="0" indent="0">
              <a:buNone/>
            </a:pPr>
            <a:r>
              <a:rPr lang="en-GB" sz="1800" b="1" dirty="0" smtClean="0"/>
              <a:t>Enhanced </a:t>
            </a:r>
            <a:r>
              <a:rPr lang="en-GB" sz="1800" b="1" dirty="0"/>
              <a:t>Access:</a:t>
            </a:r>
          </a:p>
          <a:p>
            <a:pPr marL="0" indent="0">
              <a:buNone/>
            </a:pPr>
            <a:r>
              <a:rPr lang="en-GB" sz="1800" dirty="0"/>
              <a:t>Dr Eleanor Jacob GP Partner and also clinical director for the Hackney  Downs Primary Care Network  discussed Extended Access </a:t>
            </a:r>
            <a:r>
              <a:rPr lang="en-GB" sz="1800" dirty="0" smtClean="0"/>
              <a:t>plans.</a:t>
            </a:r>
          </a:p>
          <a:p>
            <a:pPr marL="0" indent="0">
              <a:buNone/>
            </a:pPr>
            <a:endParaRPr lang="en-GB" sz="1800" dirty="0"/>
          </a:p>
          <a:p>
            <a:pPr marL="0" indent="0">
              <a:buNone/>
            </a:pPr>
            <a:r>
              <a:rPr lang="en-GB" sz="1800" dirty="0" smtClean="0"/>
              <a:t>Dr Jacob showed the group the draft proposal  for the whole of Hackney Downs PCN weekday and weekend. She added that there may be some central hours provided at other practices. Dr Jacob said that she would share the final proposal when it done.</a:t>
            </a:r>
          </a:p>
          <a:p>
            <a:pPr marL="0" indent="0">
              <a:buNone/>
            </a:pPr>
            <a:r>
              <a:rPr lang="en-GB" sz="1800" dirty="0" smtClean="0"/>
              <a:t>Dr Jacob explained </a:t>
            </a:r>
            <a:r>
              <a:rPr lang="en-GB" sz="1800" dirty="0"/>
              <a:t>that core PCN hours to cover will be 6.30-8pm on weekdays, and 9-5 on </a:t>
            </a:r>
            <a:r>
              <a:rPr lang="en-GB" sz="1800" dirty="0" smtClean="0"/>
              <a:t>Saturdays, </a:t>
            </a:r>
            <a:r>
              <a:rPr lang="en-GB" sz="1800" dirty="0"/>
              <a:t>the PCN needs to provide 39 hours a week across the PCN. Early mornings are not included, EJ </a:t>
            </a:r>
            <a:r>
              <a:rPr lang="en-GB" sz="1800" dirty="0" smtClean="0"/>
              <a:t>said </a:t>
            </a:r>
            <a:r>
              <a:rPr lang="en-GB" sz="1800" dirty="0"/>
              <a:t>that mornings were popular and always booked up when they were offered at Nightingale in the past. PCN have done a survey and there is demand for mornings, so the PCN plan to see if they can also get early mornings funded.'</a:t>
            </a:r>
          </a:p>
          <a:p>
            <a:pPr marL="0" indent="0">
              <a:buNone/>
            </a:pPr>
            <a:endParaRPr lang="en-GB" sz="1800" dirty="0" smtClean="0"/>
          </a:p>
          <a:p>
            <a:pPr marL="0" indent="0">
              <a:buNone/>
            </a:pPr>
            <a:r>
              <a:rPr lang="en-GB" sz="1800" dirty="0" smtClean="0"/>
              <a:t>The Group were delighted TH commented that early morning appointments were great for people with young children and people who work. The consistency of knowing that these appointments were daily is so important.</a:t>
            </a:r>
          </a:p>
          <a:p>
            <a:pPr marL="0" indent="0">
              <a:buNone/>
            </a:pPr>
            <a:r>
              <a:rPr lang="en-GB" sz="1800" dirty="0" smtClean="0"/>
              <a:t>CS asked if it was face to face appointments. Dr Jacob explained that this is not definite, may be a mix of both Face to Face/telephone, but likely there will be face to face GP appointments at these times  </a:t>
            </a:r>
          </a:p>
          <a:p>
            <a:pPr marL="0" indent="0">
              <a:buNone/>
            </a:pPr>
            <a:endParaRPr lang="en-GB" sz="1800" dirty="0"/>
          </a:p>
          <a:p>
            <a:pPr marL="0" indent="0">
              <a:buNone/>
            </a:pPr>
            <a:r>
              <a:rPr lang="en-GB" sz="1800" dirty="0" smtClean="0"/>
              <a:t>The  group gave the draft proposal a thumbs up.</a:t>
            </a:r>
          </a:p>
          <a:p>
            <a:pPr marL="0" indent="0">
              <a:buNone/>
            </a:pPr>
            <a:endParaRPr lang="en-GB" sz="1800" dirty="0"/>
          </a:p>
          <a:p>
            <a:pPr marL="0" indent="0">
              <a:buNone/>
            </a:pPr>
            <a:r>
              <a:rPr lang="en-GB" sz="1800" dirty="0" smtClean="0"/>
              <a:t>.</a:t>
            </a:r>
          </a:p>
          <a:p>
            <a:pPr marL="0" indent="0">
              <a:buNone/>
            </a:pPr>
            <a:endParaRPr lang="en-GB" sz="1800" dirty="0"/>
          </a:p>
        </p:txBody>
      </p:sp>
    </p:spTree>
    <p:extLst>
      <p:ext uri="{BB962C8B-B14F-4D97-AF65-F5344CB8AC3E}">
        <p14:creationId xmlns:p14="http://schemas.microsoft.com/office/powerpoint/2010/main" val="1980771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dirty="0">
                <a:latin typeface="Arial" panose="020B0604020202020204" pitchFamily="34" charset="0"/>
                <a:cs typeface="Arial" panose="020B0604020202020204" pitchFamily="34" charset="0"/>
              </a:rPr>
              <a:t>Friends of Nightingale Meeting</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Thursday 9</a:t>
            </a:r>
            <a:r>
              <a:rPr lang="en-GB" sz="1800" baseline="30000" dirty="0">
                <a:latin typeface="Arial" panose="020B0604020202020204" pitchFamily="34" charset="0"/>
                <a:cs typeface="Arial" panose="020B0604020202020204" pitchFamily="34" charset="0"/>
              </a:rPr>
              <a:t>th</a:t>
            </a:r>
            <a:r>
              <a:rPr lang="en-GB" sz="1800" dirty="0">
                <a:latin typeface="Arial" panose="020B0604020202020204" pitchFamily="34" charset="0"/>
                <a:cs typeface="Arial" panose="020B0604020202020204" pitchFamily="34" charset="0"/>
              </a:rPr>
              <a:t> December 2021</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Minutes</a:t>
            </a:r>
            <a:endParaRPr lang="en-GB" sz="1800" dirty="0"/>
          </a:p>
        </p:txBody>
      </p:sp>
      <p:sp>
        <p:nvSpPr>
          <p:cNvPr id="3" name="Content Placeholder 2"/>
          <p:cNvSpPr>
            <a:spLocks noGrp="1"/>
          </p:cNvSpPr>
          <p:nvPr>
            <p:ph idx="1"/>
          </p:nvPr>
        </p:nvSpPr>
        <p:spPr/>
        <p:txBody>
          <a:bodyPr>
            <a:normAutofit/>
          </a:bodyPr>
          <a:lstStyle/>
          <a:p>
            <a:pPr marL="0" indent="0">
              <a:buNone/>
            </a:pPr>
            <a:endParaRPr lang="en-GB" sz="1500" dirty="0" smtClean="0"/>
          </a:p>
          <a:p>
            <a:pPr marL="0" indent="0">
              <a:buNone/>
            </a:pPr>
            <a:endParaRPr lang="en-GB" sz="1200" dirty="0" smtClean="0"/>
          </a:p>
          <a:p>
            <a:pPr marL="0" indent="0">
              <a:buNone/>
            </a:pPr>
            <a:r>
              <a:rPr lang="en-GB" sz="1200" dirty="0"/>
              <a:t>Other items discussed.</a:t>
            </a:r>
          </a:p>
          <a:p>
            <a:pPr marL="0" indent="0">
              <a:buNone/>
            </a:pPr>
            <a:r>
              <a:rPr lang="en-GB" sz="1200" dirty="0"/>
              <a:t>Ordering repeat prescriptions via the NHS and or patient access – </a:t>
            </a:r>
            <a:r>
              <a:rPr lang="en-GB" sz="1200" dirty="0" smtClean="0"/>
              <a:t>CS </a:t>
            </a:r>
            <a:r>
              <a:rPr lang="en-GB" sz="1200" dirty="0"/>
              <a:t>had tried to sign up to patient Access but their were glitches – </a:t>
            </a:r>
            <a:r>
              <a:rPr lang="en-GB" sz="1200" dirty="0" smtClean="0"/>
              <a:t>She is IT savvy – Has concerns for other patients being able to utilise the service. JW </a:t>
            </a:r>
            <a:r>
              <a:rPr lang="en-GB" sz="1200" dirty="0"/>
              <a:t>explained that the problem with patient access was that the registration needed to be followed up with an ID </a:t>
            </a:r>
            <a:r>
              <a:rPr lang="en-GB" sz="1200" dirty="0" smtClean="0"/>
              <a:t>check by a member of reception  who then had to issue </a:t>
            </a:r>
            <a:r>
              <a:rPr lang="en-GB" sz="1200" dirty="0"/>
              <a:t>a password – We haven’t had the capacity to keep up with demand. The NHS App is different in that patients can do their own ID check whilst </a:t>
            </a:r>
            <a:r>
              <a:rPr lang="en-GB" sz="1200" dirty="0" smtClean="0"/>
              <a:t>registering. KW hasn’t used the APP she will trial and feedback at the next meeting – </a:t>
            </a:r>
            <a:r>
              <a:rPr lang="en-GB" sz="1200" dirty="0"/>
              <a:t>We will discuss this again at the next meeting.</a:t>
            </a:r>
          </a:p>
          <a:p>
            <a:pPr marL="0" indent="0">
              <a:buNone/>
            </a:pPr>
            <a:endParaRPr lang="en-GB" sz="1200" dirty="0"/>
          </a:p>
          <a:p>
            <a:pPr marL="0" indent="0">
              <a:buNone/>
            </a:pPr>
            <a:r>
              <a:rPr lang="en-GB" sz="1200" dirty="0" smtClean="0"/>
              <a:t>TC </a:t>
            </a:r>
            <a:r>
              <a:rPr lang="en-GB" sz="1200" dirty="0"/>
              <a:t>has concerns regarding some medications that are no longer available because of </a:t>
            </a:r>
            <a:r>
              <a:rPr lang="en-GB" sz="1200" dirty="0"/>
              <a:t>Brexit</a:t>
            </a:r>
            <a:r>
              <a:rPr lang="en-GB" sz="1200" dirty="0"/>
              <a:t> – How do we let patients know? SW explained that as a GP we would not normally know if a specific brand wasn’t available – We would expect pharmacies to dispense another brand of the same </a:t>
            </a:r>
            <a:r>
              <a:rPr lang="en-GB" sz="1200" dirty="0" smtClean="0"/>
              <a:t>medication. If a whole medication was unavailable the practice would be informed – Pharmacist would do a search for patients taking the medication – text, email or letter sent out regarding alternative medications.</a:t>
            </a:r>
            <a:endParaRPr lang="en-GB" sz="1200" dirty="0" smtClean="0"/>
          </a:p>
          <a:p>
            <a:pPr marL="0" indent="0">
              <a:buNone/>
            </a:pPr>
            <a:endParaRPr lang="en-GB" sz="1200" dirty="0"/>
          </a:p>
          <a:p>
            <a:pPr marL="0" indent="0">
              <a:buNone/>
            </a:pPr>
            <a:r>
              <a:rPr lang="en-GB" sz="1200" dirty="0" smtClean="0"/>
              <a:t>Next Meeting; 8</a:t>
            </a:r>
            <a:r>
              <a:rPr lang="en-GB" sz="1200" baseline="30000" dirty="0" smtClean="0"/>
              <a:t>th</a:t>
            </a:r>
            <a:r>
              <a:rPr lang="en-GB" sz="1200" dirty="0" smtClean="0"/>
              <a:t> September 2022</a:t>
            </a:r>
            <a:endParaRPr lang="en-GB" sz="1200" dirty="0"/>
          </a:p>
          <a:p>
            <a:pPr marL="0" indent="0">
              <a:buNone/>
            </a:pPr>
            <a:endParaRPr lang="en-GB" sz="1200" dirty="0"/>
          </a:p>
          <a:p>
            <a:pPr marL="0" indent="0">
              <a:buNone/>
            </a:pPr>
            <a:endParaRPr lang="en-GB" sz="1200" dirty="0"/>
          </a:p>
          <a:p>
            <a:pPr marL="0" indent="0">
              <a:buNone/>
            </a:pPr>
            <a:r>
              <a:rPr lang="en-GB" sz="1200" dirty="0"/>
              <a:t>Invitations to be sent out 2 weeks before. – Link to the meeting to be tweeted.</a:t>
            </a:r>
          </a:p>
          <a:p>
            <a:pPr marL="0" indent="0">
              <a:buNone/>
            </a:pPr>
            <a:endParaRPr lang="en-GB" sz="1200" dirty="0"/>
          </a:p>
          <a:p>
            <a:pPr marL="0" indent="0">
              <a:buNone/>
            </a:pPr>
            <a:r>
              <a:rPr lang="en-GB" sz="1200" dirty="0"/>
              <a:t>You do not have to be a member to join the meeting all patients welcome </a:t>
            </a:r>
          </a:p>
          <a:p>
            <a:endParaRPr lang="en-GB" sz="1200" dirty="0"/>
          </a:p>
        </p:txBody>
      </p:sp>
    </p:spTree>
    <p:extLst>
      <p:ext uri="{BB962C8B-B14F-4D97-AF65-F5344CB8AC3E}">
        <p14:creationId xmlns:p14="http://schemas.microsoft.com/office/powerpoint/2010/main" val="711544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624</TotalTime>
  <Words>1290</Words>
  <Application>Microsoft Office PowerPoint</Application>
  <PresentationFormat>On-screen Show (4:3)</PresentationFormat>
  <Paragraphs>101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Friends of Nightingale Meeting Thursday 9th June 2022 Minutes</vt:lpstr>
      <vt:lpstr>Friends of Nightingale Meeting Thursday 9th December 2021 Minutes</vt:lpstr>
      <vt:lpstr>Friends of Nightingale Meeting Thursday 9th December 2021 Minutes</vt:lpstr>
      <vt:lpstr>Friends of Nightingale Meeting Thursday 9th December 2021 Minutes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Nightingale Practice</dc:title>
  <dc:creator>Egton</dc:creator>
  <cp:lastModifiedBy>jill w</cp:lastModifiedBy>
  <cp:revision>60</cp:revision>
  <dcterms:created xsi:type="dcterms:W3CDTF">2020-10-27T11:19:04Z</dcterms:created>
  <dcterms:modified xsi:type="dcterms:W3CDTF">2022-06-21T11:55:00Z</dcterms:modified>
</cp:coreProperties>
</file>