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4"/>
  </p:notesMasterIdLst>
  <p:handoutMasterIdLst>
    <p:handoutMasterId r:id="rId5"/>
  </p:handoutMasterIdLst>
  <p:sldIdLst>
    <p:sldId id="257" r:id="rId2"/>
    <p:sldId id="258" r:id="rId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A9A9"/>
    <a:srgbClr val="7DA3A3"/>
    <a:srgbClr val="D7D5D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85355" autoAdjust="0"/>
  </p:normalViewPr>
  <p:slideViewPr>
    <p:cSldViewPr snapToGrid="0" snapToObjects="1">
      <p:cViewPr>
        <p:scale>
          <a:sx n="110" d="100"/>
          <a:sy n="110" d="100"/>
        </p:scale>
        <p:origin x="-1176" y="-72"/>
      </p:cViewPr>
      <p:guideLst>
        <p:guide orient="horz" pos="2880"/>
        <p:guide pos="2160"/>
      </p:guideLst>
    </p:cSldViewPr>
  </p:slideViewPr>
  <p:outlineViewPr>
    <p:cViewPr>
      <p:scale>
        <a:sx n="33" d="100"/>
        <a:sy n="33" d="100"/>
      </p:scale>
      <p:origin x="0" y="1116"/>
    </p:cViewPr>
  </p:outlineViewPr>
  <p:notesTextViewPr>
    <p:cViewPr>
      <p:scale>
        <a:sx n="1" d="1"/>
        <a:sy n="1" d="1"/>
      </p:scale>
      <p:origin x="0" y="0"/>
    </p:cViewPr>
  </p:notesTextViewPr>
  <p:notesViewPr>
    <p:cSldViewPr snapToGrid="0" snapToObjects="1">
      <p:cViewPr varScale="1">
        <p:scale>
          <a:sx n="97" d="100"/>
          <a:sy n="97" d="100"/>
        </p:scale>
        <p:origin x="432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F5EEFFCC-79A4-3342-8EC2-C2F13C55D2A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 xmlns:a16="http://schemas.microsoft.com/office/drawing/2014/main" id="{B82203AA-F9E1-A445-AA01-6582D5E8844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A43CB7C-2212-0D4C-9700-1621175B9B01}" type="datetimeFigureOut">
              <a:rPr lang="en-US" smtClean="0"/>
              <a:t>3/4/2022</a:t>
            </a:fld>
            <a:endParaRPr lang="en-US" dirty="0"/>
          </a:p>
        </p:txBody>
      </p:sp>
      <p:sp>
        <p:nvSpPr>
          <p:cNvPr id="4" name="Footer Placeholder 3">
            <a:extLst>
              <a:ext uri="{FF2B5EF4-FFF2-40B4-BE49-F238E27FC236}">
                <a16:creationId xmlns="" xmlns:a16="http://schemas.microsoft.com/office/drawing/2014/main" id="{D0F7ABAB-4F4A-EC4C-9AF8-8C18CB14290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 xmlns:a16="http://schemas.microsoft.com/office/drawing/2014/main" id="{5EC8B503-2D87-BA4E-9D82-9B4B3643F1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87798B7-D7E4-284B-9298-3EACA42B9316}" type="slidenum">
              <a:rPr lang="en-US" smtClean="0"/>
              <a:t>‹#›</a:t>
            </a:fld>
            <a:endParaRPr lang="en-US" dirty="0"/>
          </a:p>
        </p:txBody>
      </p:sp>
    </p:spTree>
    <p:extLst>
      <p:ext uri="{BB962C8B-B14F-4D97-AF65-F5344CB8AC3E}">
        <p14:creationId xmlns:p14="http://schemas.microsoft.com/office/powerpoint/2010/main" val="9414700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81B4C1FE-5F68-714D-A5B1-E193C50F9AFF}"/>
              </a:ext>
            </a:extLst>
          </p:cNvPr>
          <p:cNvSpPr txBox="1">
            <a:spLocks noGrp="1"/>
          </p:cNvSpPr>
          <p:nvPr>
            <p:ph type="hdr" sz="quarter"/>
          </p:nvPr>
        </p:nvSpPr>
        <p:spPr>
          <a:xfrm>
            <a:off x="0" y="0"/>
            <a:ext cx="2971800" cy="457200"/>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dirty="0"/>
          </a:p>
        </p:txBody>
      </p:sp>
      <p:sp>
        <p:nvSpPr>
          <p:cNvPr id="3" name="Date Placeholder 2">
            <a:extLst>
              <a:ext uri="{FF2B5EF4-FFF2-40B4-BE49-F238E27FC236}">
                <a16:creationId xmlns="" xmlns:a16="http://schemas.microsoft.com/office/drawing/2014/main" id="{316544C3-B539-AB42-B92A-46DFDF4C9550}"/>
              </a:ext>
            </a:extLst>
          </p:cNvPr>
          <p:cNvSpPr txBox="1">
            <a:spLocks noGrp="1"/>
          </p:cNvSpPr>
          <p:nvPr>
            <p:ph type="dt" idx="1"/>
          </p:nvPr>
        </p:nvSpPr>
        <p:spPr>
          <a:xfrm>
            <a:off x="3884608" y="0"/>
            <a:ext cx="2971800" cy="457200"/>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B4FF82FD-B1B2-F146-B087-6F892A7953C0}" type="datetime1">
              <a:rPr lang="en-GB"/>
              <a:pPr lvl="0"/>
              <a:t>04/03/2022</a:t>
            </a:fld>
            <a:endParaRPr lang="en-GB" dirty="0"/>
          </a:p>
        </p:txBody>
      </p:sp>
      <p:sp>
        <p:nvSpPr>
          <p:cNvPr id="4" name="Slide Image Placeholder 3">
            <a:extLst>
              <a:ext uri="{FF2B5EF4-FFF2-40B4-BE49-F238E27FC236}">
                <a16:creationId xmlns="" xmlns:a16="http://schemas.microsoft.com/office/drawing/2014/main" id="{41D3635B-999B-8942-9E6A-8700F987D8F9}"/>
              </a:ext>
            </a:extLst>
          </p:cNvPr>
          <p:cNvSpPr>
            <a:spLocks noGrp="1" noRot="1" noChangeAspect="1"/>
          </p:cNvSpPr>
          <p:nvPr>
            <p:ph type="sldImg" idx="2"/>
          </p:nvPr>
        </p:nvSpPr>
        <p:spPr>
          <a:xfrm>
            <a:off x="2143125" y="685800"/>
            <a:ext cx="2571750" cy="3429000"/>
          </a:xfrm>
          <a:prstGeom prst="rect">
            <a:avLst/>
          </a:prstGeom>
          <a:noFill/>
          <a:ln w="12701">
            <a:solidFill>
              <a:srgbClr val="000000"/>
            </a:solidFill>
            <a:prstDash val="solid"/>
          </a:ln>
        </p:spPr>
      </p:sp>
      <p:sp>
        <p:nvSpPr>
          <p:cNvPr id="5" name="Notes Placeholder 4">
            <a:extLst>
              <a:ext uri="{FF2B5EF4-FFF2-40B4-BE49-F238E27FC236}">
                <a16:creationId xmlns="" xmlns:a16="http://schemas.microsoft.com/office/drawing/2014/main" id="{E5DAC4BA-9C63-E244-979A-AF5A2E2B0E7D}"/>
              </a:ext>
            </a:extLst>
          </p:cNvPr>
          <p:cNvSpPr txBox="1">
            <a:spLocks noGrp="1"/>
          </p:cNvSpPr>
          <p:nvPr>
            <p:ph type="body" sz="quarter" idx="3"/>
          </p:nvPr>
        </p:nvSpPr>
        <p:spPr>
          <a:xfrm>
            <a:off x="685800" y="4343400"/>
            <a:ext cx="5486400" cy="4114800"/>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a:extLst>
              <a:ext uri="{FF2B5EF4-FFF2-40B4-BE49-F238E27FC236}">
                <a16:creationId xmlns="" xmlns:a16="http://schemas.microsoft.com/office/drawing/2014/main" id="{FC2FB970-EC61-2141-8D5C-111C429869A2}"/>
              </a:ext>
            </a:extLst>
          </p:cNvPr>
          <p:cNvSpPr txBox="1">
            <a:spLocks noGrp="1"/>
          </p:cNvSpPr>
          <p:nvPr>
            <p:ph type="ftr" sz="quarter" idx="4"/>
          </p:nvPr>
        </p:nvSpPr>
        <p:spPr>
          <a:xfrm>
            <a:off x="0" y="8685208"/>
            <a:ext cx="2971800" cy="457200"/>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dirty="0"/>
          </a:p>
        </p:txBody>
      </p:sp>
      <p:sp>
        <p:nvSpPr>
          <p:cNvPr id="7" name="Slide Number Placeholder 6">
            <a:extLst>
              <a:ext uri="{FF2B5EF4-FFF2-40B4-BE49-F238E27FC236}">
                <a16:creationId xmlns="" xmlns:a16="http://schemas.microsoft.com/office/drawing/2014/main" id="{43E0C78B-74B7-EA4A-85E5-315E310F4193}"/>
              </a:ext>
            </a:extLst>
          </p:cNvPr>
          <p:cNvSpPr txBox="1">
            <a:spLocks noGrp="1"/>
          </p:cNvSpPr>
          <p:nvPr>
            <p:ph type="sldNum" sz="quarter" idx="5"/>
          </p:nvPr>
        </p:nvSpPr>
        <p:spPr>
          <a:xfrm>
            <a:off x="3884608" y="8685208"/>
            <a:ext cx="2971800" cy="457200"/>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B93591B1-C5D2-974B-927D-51A111EDBCF4}" type="slidenum">
              <a:t>‹#›</a:t>
            </a:fld>
            <a:endParaRPr lang="en-GB" dirty="0"/>
          </a:p>
        </p:txBody>
      </p:sp>
    </p:spTree>
    <p:extLst>
      <p:ext uri="{BB962C8B-B14F-4D97-AF65-F5344CB8AC3E}">
        <p14:creationId xmlns:p14="http://schemas.microsoft.com/office/powerpoint/2010/main" val="1175319599"/>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pPr lvl="0"/>
            <a:fld id="{5706E571-B84D-404C-9287-E4D322B59E0F}" type="datetime1">
              <a:rPr lang="en-GB" smtClean="0"/>
              <a:pPr lvl="0"/>
              <a:t>04/03/2022</a:t>
            </a:fld>
            <a:endParaRPr lang="en-GB" dirty="0"/>
          </a:p>
        </p:txBody>
      </p:sp>
      <p:sp>
        <p:nvSpPr>
          <p:cNvPr id="5" name="Footer Placeholder 4"/>
          <p:cNvSpPr>
            <a:spLocks noGrp="1"/>
          </p:cNvSpPr>
          <p:nvPr>
            <p:ph type="ftr" sz="quarter" idx="11"/>
          </p:nvPr>
        </p:nvSpPr>
        <p:spPr/>
        <p:txBody>
          <a:bodyPr/>
          <a:lstStyle/>
          <a:p>
            <a:pPr lvl="0"/>
            <a:endParaRPr lang="en-GB" dirty="0"/>
          </a:p>
        </p:txBody>
      </p:sp>
      <p:sp>
        <p:nvSpPr>
          <p:cNvPr id="6" name="Slide Number Placeholder 5"/>
          <p:cNvSpPr>
            <a:spLocks noGrp="1"/>
          </p:cNvSpPr>
          <p:nvPr>
            <p:ph type="sldNum" sz="quarter" idx="12"/>
          </p:nvPr>
        </p:nvSpPr>
        <p:spPr/>
        <p:txBody>
          <a:bodyPr/>
          <a:lstStyle/>
          <a:p>
            <a:pPr lvl="0"/>
            <a:fld id="{5B296BB3-3963-5A4B-A20F-B90D18DF2D29}" type="slidenum">
              <a:rPr lang="en-GB" smtClean="0"/>
              <a:t>‹#›</a:t>
            </a:fld>
            <a:endParaRPr lang="en-GB" dirty="0"/>
          </a:p>
        </p:txBody>
      </p:sp>
      <p:sp>
        <p:nvSpPr>
          <p:cNvPr id="7" name="Rectangle 6">
            <a:extLst>
              <a:ext uri="{FF2B5EF4-FFF2-40B4-BE49-F238E27FC236}">
                <a16:creationId xmlns="" xmlns:a16="http://schemas.microsoft.com/office/drawing/2014/main" id="{3C911F52-54AE-654A-9FD0-AD3841938165}"/>
              </a:ext>
            </a:extLst>
          </p:cNvPr>
          <p:cNvSpPr/>
          <p:nvPr userDrawn="1"/>
        </p:nvSpPr>
        <p:spPr>
          <a:xfrm>
            <a:off x="380173" y="2027583"/>
            <a:ext cx="5247860" cy="5698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93028401"/>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lvl="0"/>
            <a:fld id="{7FAC7540-A95D-6542-B652-577BF6DD750F}" type="datetime1">
              <a:rPr lang="en-GB" smtClean="0"/>
              <a:pPr lvl="0"/>
              <a:t>04/03/2022</a:t>
            </a:fld>
            <a:endParaRPr lang="en-GB" dirty="0"/>
          </a:p>
        </p:txBody>
      </p:sp>
      <p:sp>
        <p:nvSpPr>
          <p:cNvPr id="5" name="Footer Placeholder 4"/>
          <p:cNvSpPr>
            <a:spLocks noGrp="1"/>
          </p:cNvSpPr>
          <p:nvPr>
            <p:ph type="ftr" sz="quarter" idx="11"/>
          </p:nvPr>
        </p:nvSpPr>
        <p:spPr/>
        <p:txBody>
          <a:bodyPr/>
          <a:lstStyle/>
          <a:p>
            <a:pPr lvl="0"/>
            <a:endParaRPr lang="en-GB" dirty="0"/>
          </a:p>
        </p:txBody>
      </p:sp>
      <p:sp>
        <p:nvSpPr>
          <p:cNvPr id="6" name="Slide Number Placeholder 5"/>
          <p:cNvSpPr>
            <a:spLocks noGrp="1"/>
          </p:cNvSpPr>
          <p:nvPr>
            <p:ph type="sldNum" sz="quarter" idx="12"/>
          </p:nvPr>
        </p:nvSpPr>
        <p:spPr/>
        <p:txBody>
          <a:bodyPr/>
          <a:lstStyle/>
          <a:p>
            <a:pPr lvl="0"/>
            <a:fld id="{476EFA61-52FE-004D-96C7-0AE78D1A5129}" type="slidenum">
              <a:rPr lang="en-GB" smtClean="0"/>
              <a:t>‹#›</a:t>
            </a:fld>
            <a:endParaRPr lang="en-GB" dirty="0"/>
          </a:p>
        </p:txBody>
      </p:sp>
    </p:spTree>
    <p:extLst>
      <p:ext uri="{BB962C8B-B14F-4D97-AF65-F5344CB8AC3E}">
        <p14:creationId xmlns:p14="http://schemas.microsoft.com/office/powerpoint/2010/main" val="1060737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lvl="0"/>
            <a:fld id="{157C8E34-C1F0-9348-8B81-3B42FAEB2576}" type="datetime1">
              <a:rPr lang="en-GB" smtClean="0"/>
              <a:pPr lvl="0"/>
              <a:t>04/03/2022</a:t>
            </a:fld>
            <a:endParaRPr lang="en-GB" dirty="0"/>
          </a:p>
        </p:txBody>
      </p:sp>
      <p:sp>
        <p:nvSpPr>
          <p:cNvPr id="5" name="Footer Placeholder 4"/>
          <p:cNvSpPr>
            <a:spLocks noGrp="1"/>
          </p:cNvSpPr>
          <p:nvPr>
            <p:ph type="ftr" sz="quarter" idx="11"/>
          </p:nvPr>
        </p:nvSpPr>
        <p:spPr/>
        <p:txBody>
          <a:bodyPr/>
          <a:lstStyle/>
          <a:p>
            <a:pPr lvl="0"/>
            <a:endParaRPr lang="en-GB" dirty="0"/>
          </a:p>
        </p:txBody>
      </p:sp>
      <p:sp>
        <p:nvSpPr>
          <p:cNvPr id="6" name="Slide Number Placeholder 5"/>
          <p:cNvSpPr>
            <a:spLocks noGrp="1"/>
          </p:cNvSpPr>
          <p:nvPr>
            <p:ph type="sldNum" sz="quarter" idx="12"/>
          </p:nvPr>
        </p:nvSpPr>
        <p:spPr/>
        <p:txBody>
          <a:bodyPr/>
          <a:lstStyle/>
          <a:p>
            <a:pPr lvl="0"/>
            <a:fld id="{9556E0AB-438C-A744-8584-0B391FA922CF}" type="slidenum">
              <a:rPr lang="en-GB" smtClean="0"/>
              <a:t>‹#›</a:t>
            </a:fld>
            <a:endParaRPr lang="en-GB" dirty="0"/>
          </a:p>
        </p:txBody>
      </p:sp>
    </p:spTree>
    <p:extLst>
      <p:ext uri="{BB962C8B-B14F-4D97-AF65-F5344CB8AC3E}">
        <p14:creationId xmlns:p14="http://schemas.microsoft.com/office/powerpoint/2010/main" val="3788919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lvl="0"/>
            <a:fld id="{2C70539E-2B17-E344-9367-36F43819363B}" type="datetime1">
              <a:rPr lang="en-GB" smtClean="0"/>
              <a:pPr lvl="0"/>
              <a:t>04/03/2022</a:t>
            </a:fld>
            <a:endParaRPr lang="en-GB" dirty="0"/>
          </a:p>
        </p:txBody>
      </p:sp>
      <p:sp>
        <p:nvSpPr>
          <p:cNvPr id="5" name="Footer Placeholder 4"/>
          <p:cNvSpPr>
            <a:spLocks noGrp="1"/>
          </p:cNvSpPr>
          <p:nvPr>
            <p:ph type="ftr" sz="quarter" idx="11"/>
          </p:nvPr>
        </p:nvSpPr>
        <p:spPr/>
        <p:txBody>
          <a:bodyPr/>
          <a:lstStyle/>
          <a:p>
            <a:pPr lvl="0"/>
            <a:endParaRPr lang="en-GB" dirty="0"/>
          </a:p>
        </p:txBody>
      </p:sp>
      <p:sp>
        <p:nvSpPr>
          <p:cNvPr id="6" name="Slide Number Placeholder 5"/>
          <p:cNvSpPr>
            <a:spLocks noGrp="1"/>
          </p:cNvSpPr>
          <p:nvPr>
            <p:ph type="sldNum" sz="quarter" idx="12"/>
          </p:nvPr>
        </p:nvSpPr>
        <p:spPr/>
        <p:txBody>
          <a:bodyPr/>
          <a:lstStyle/>
          <a:p>
            <a:pPr lvl="0"/>
            <a:fld id="{8CDFDA2E-A5E9-3C45-94F7-E37C418E68B4}" type="slidenum">
              <a:rPr lang="en-GB" smtClean="0"/>
              <a:t>‹#›</a:t>
            </a:fld>
            <a:endParaRPr lang="en-GB" dirty="0"/>
          </a:p>
        </p:txBody>
      </p:sp>
    </p:spTree>
    <p:extLst>
      <p:ext uri="{BB962C8B-B14F-4D97-AF65-F5344CB8AC3E}">
        <p14:creationId xmlns:p14="http://schemas.microsoft.com/office/powerpoint/2010/main" val="69550794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lvl="0"/>
            <a:fld id="{254EE239-C930-434E-88A3-E18C42794BAB}" type="datetime1">
              <a:rPr lang="en-GB" smtClean="0"/>
              <a:pPr lvl="0"/>
              <a:t>04/03/2022</a:t>
            </a:fld>
            <a:endParaRPr lang="en-GB" dirty="0"/>
          </a:p>
        </p:txBody>
      </p:sp>
      <p:sp>
        <p:nvSpPr>
          <p:cNvPr id="5" name="Footer Placeholder 4"/>
          <p:cNvSpPr>
            <a:spLocks noGrp="1"/>
          </p:cNvSpPr>
          <p:nvPr>
            <p:ph type="ftr" sz="quarter" idx="11"/>
          </p:nvPr>
        </p:nvSpPr>
        <p:spPr/>
        <p:txBody>
          <a:bodyPr/>
          <a:lstStyle/>
          <a:p>
            <a:pPr lvl="0"/>
            <a:endParaRPr lang="en-GB" dirty="0"/>
          </a:p>
        </p:txBody>
      </p:sp>
      <p:sp>
        <p:nvSpPr>
          <p:cNvPr id="6" name="Slide Number Placeholder 5"/>
          <p:cNvSpPr>
            <a:spLocks noGrp="1"/>
          </p:cNvSpPr>
          <p:nvPr>
            <p:ph type="sldNum" sz="quarter" idx="12"/>
          </p:nvPr>
        </p:nvSpPr>
        <p:spPr/>
        <p:txBody>
          <a:bodyPr/>
          <a:lstStyle/>
          <a:p>
            <a:pPr lvl="0"/>
            <a:fld id="{4C72D613-D4FF-BE48-986C-FBF541672EF0}" type="slidenum">
              <a:rPr lang="en-GB" smtClean="0"/>
              <a:t>‹#›</a:t>
            </a:fld>
            <a:endParaRPr lang="en-GB" dirty="0"/>
          </a:p>
        </p:txBody>
      </p:sp>
    </p:spTree>
    <p:extLst>
      <p:ext uri="{BB962C8B-B14F-4D97-AF65-F5344CB8AC3E}">
        <p14:creationId xmlns:p14="http://schemas.microsoft.com/office/powerpoint/2010/main" val="671451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pPr lvl="0"/>
            <a:fld id="{396C854D-3BB9-AE49-BB2B-2BA94EB6AE0B}" type="datetime1">
              <a:rPr lang="en-GB" smtClean="0"/>
              <a:pPr lvl="0"/>
              <a:t>04/03/2022</a:t>
            </a:fld>
            <a:endParaRPr lang="en-GB" dirty="0"/>
          </a:p>
        </p:txBody>
      </p:sp>
      <p:sp>
        <p:nvSpPr>
          <p:cNvPr id="6" name="Footer Placeholder 5"/>
          <p:cNvSpPr>
            <a:spLocks noGrp="1"/>
          </p:cNvSpPr>
          <p:nvPr>
            <p:ph type="ftr" sz="quarter" idx="11"/>
          </p:nvPr>
        </p:nvSpPr>
        <p:spPr/>
        <p:txBody>
          <a:bodyPr/>
          <a:lstStyle/>
          <a:p>
            <a:pPr lvl="0"/>
            <a:endParaRPr lang="en-GB" dirty="0"/>
          </a:p>
        </p:txBody>
      </p:sp>
      <p:sp>
        <p:nvSpPr>
          <p:cNvPr id="7" name="Slide Number Placeholder 6"/>
          <p:cNvSpPr>
            <a:spLocks noGrp="1"/>
          </p:cNvSpPr>
          <p:nvPr>
            <p:ph type="sldNum" sz="quarter" idx="12"/>
          </p:nvPr>
        </p:nvSpPr>
        <p:spPr/>
        <p:txBody>
          <a:bodyPr/>
          <a:lstStyle/>
          <a:p>
            <a:pPr lvl="0"/>
            <a:fld id="{FAE0E3B5-BC31-DC49-A688-CC057A7D74A0}" type="slidenum">
              <a:rPr lang="en-GB" smtClean="0"/>
              <a:t>‹#›</a:t>
            </a:fld>
            <a:endParaRPr lang="en-GB" dirty="0"/>
          </a:p>
        </p:txBody>
      </p:sp>
    </p:spTree>
    <p:extLst>
      <p:ext uri="{BB962C8B-B14F-4D97-AF65-F5344CB8AC3E}">
        <p14:creationId xmlns:p14="http://schemas.microsoft.com/office/powerpoint/2010/main" val="3073334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pPr lvl="0"/>
            <a:fld id="{D6BDF9EA-52C2-D740-A9B9-0D6098511D8F}" type="datetime1">
              <a:rPr lang="en-GB" smtClean="0"/>
              <a:pPr lvl="0"/>
              <a:t>04/03/2022</a:t>
            </a:fld>
            <a:endParaRPr lang="en-GB" dirty="0"/>
          </a:p>
        </p:txBody>
      </p:sp>
      <p:sp>
        <p:nvSpPr>
          <p:cNvPr id="8" name="Footer Placeholder 7"/>
          <p:cNvSpPr>
            <a:spLocks noGrp="1"/>
          </p:cNvSpPr>
          <p:nvPr>
            <p:ph type="ftr" sz="quarter" idx="11"/>
          </p:nvPr>
        </p:nvSpPr>
        <p:spPr/>
        <p:txBody>
          <a:bodyPr/>
          <a:lstStyle/>
          <a:p>
            <a:pPr lvl="0"/>
            <a:endParaRPr lang="en-GB" dirty="0"/>
          </a:p>
        </p:txBody>
      </p:sp>
      <p:sp>
        <p:nvSpPr>
          <p:cNvPr id="9" name="Slide Number Placeholder 8"/>
          <p:cNvSpPr>
            <a:spLocks noGrp="1"/>
          </p:cNvSpPr>
          <p:nvPr>
            <p:ph type="sldNum" sz="quarter" idx="12"/>
          </p:nvPr>
        </p:nvSpPr>
        <p:spPr/>
        <p:txBody>
          <a:bodyPr/>
          <a:lstStyle/>
          <a:p>
            <a:pPr lvl="0"/>
            <a:fld id="{94F55ADA-22DE-AD4E-8DB4-4793BB0F5A8C}" type="slidenum">
              <a:rPr lang="en-GB" smtClean="0"/>
              <a:t>‹#›</a:t>
            </a:fld>
            <a:endParaRPr lang="en-GB" dirty="0"/>
          </a:p>
        </p:txBody>
      </p:sp>
    </p:spTree>
    <p:extLst>
      <p:ext uri="{BB962C8B-B14F-4D97-AF65-F5344CB8AC3E}">
        <p14:creationId xmlns:p14="http://schemas.microsoft.com/office/powerpoint/2010/main" val="2494700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lvl="0"/>
            <a:fld id="{E4F9E841-C427-C846-86A9-C769EC38B7C4}" type="datetime1">
              <a:rPr lang="en-GB" smtClean="0"/>
              <a:pPr lvl="0"/>
              <a:t>04/03/2022</a:t>
            </a:fld>
            <a:endParaRPr lang="en-GB" dirty="0"/>
          </a:p>
        </p:txBody>
      </p:sp>
      <p:sp>
        <p:nvSpPr>
          <p:cNvPr id="4" name="Footer Placeholder 3"/>
          <p:cNvSpPr>
            <a:spLocks noGrp="1"/>
          </p:cNvSpPr>
          <p:nvPr>
            <p:ph type="ftr" sz="quarter" idx="11"/>
          </p:nvPr>
        </p:nvSpPr>
        <p:spPr/>
        <p:txBody>
          <a:bodyPr/>
          <a:lstStyle/>
          <a:p>
            <a:pPr lvl="0"/>
            <a:endParaRPr lang="en-GB" dirty="0"/>
          </a:p>
        </p:txBody>
      </p:sp>
      <p:sp>
        <p:nvSpPr>
          <p:cNvPr id="5" name="Slide Number Placeholder 4"/>
          <p:cNvSpPr>
            <a:spLocks noGrp="1"/>
          </p:cNvSpPr>
          <p:nvPr>
            <p:ph type="sldNum" sz="quarter" idx="12"/>
          </p:nvPr>
        </p:nvSpPr>
        <p:spPr/>
        <p:txBody>
          <a:bodyPr/>
          <a:lstStyle/>
          <a:p>
            <a:pPr lvl="0"/>
            <a:fld id="{E37BFBCE-CFA7-0541-9EF9-8EBF806493E3}" type="slidenum">
              <a:rPr lang="en-GB" smtClean="0"/>
              <a:t>‹#›</a:t>
            </a:fld>
            <a:endParaRPr lang="en-GB" dirty="0"/>
          </a:p>
        </p:txBody>
      </p:sp>
    </p:spTree>
    <p:extLst>
      <p:ext uri="{BB962C8B-B14F-4D97-AF65-F5344CB8AC3E}">
        <p14:creationId xmlns:p14="http://schemas.microsoft.com/office/powerpoint/2010/main" val="819965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fld id="{54637BEE-A8D2-8C49-BA86-A665C3DFF596}" type="datetime1">
              <a:rPr lang="en-GB" smtClean="0"/>
              <a:pPr lvl="0"/>
              <a:t>04/03/2022</a:t>
            </a:fld>
            <a:endParaRPr lang="en-GB" dirty="0"/>
          </a:p>
        </p:txBody>
      </p:sp>
      <p:sp>
        <p:nvSpPr>
          <p:cNvPr id="3" name="Footer Placeholder 2"/>
          <p:cNvSpPr>
            <a:spLocks noGrp="1"/>
          </p:cNvSpPr>
          <p:nvPr>
            <p:ph type="ftr" sz="quarter" idx="11"/>
          </p:nvPr>
        </p:nvSpPr>
        <p:spPr/>
        <p:txBody>
          <a:bodyPr/>
          <a:lstStyle/>
          <a:p>
            <a:pPr lvl="0"/>
            <a:endParaRPr lang="en-GB" dirty="0"/>
          </a:p>
        </p:txBody>
      </p:sp>
      <p:sp>
        <p:nvSpPr>
          <p:cNvPr id="4" name="Slide Number Placeholder 3"/>
          <p:cNvSpPr>
            <a:spLocks noGrp="1"/>
          </p:cNvSpPr>
          <p:nvPr>
            <p:ph type="sldNum" sz="quarter" idx="12"/>
          </p:nvPr>
        </p:nvSpPr>
        <p:spPr/>
        <p:txBody>
          <a:bodyPr/>
          <a:lstStyle/>
          <a:p>
            <a:pPr lvl="0"/>
            <a:fld id="{02E1EBF7-783D-1947-8C1F-CF65536E8E5F}" type="slidenum">
              <a:rPr lang="en-GB" smtClean="0"/>
              <a:t>‹#›</a:t>
            </a:fld>
            <a:endParaRPr lang="en-GB" dirty="0"/>
          </a:p>
        </p:txBody>
      </p:sp>
    </p:spTree>
    <p:extLst>
      <p:ext uri="{BB962C8B-B14F-4D97-AF65-F5344CB8AC3E}">
        <p14:creationId xmlns:p14="http://schemas.microsoft.com/office/powerpoint/2010/main" val="1140337154"/>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lvl="0"/>
            <a:fld id="{935FF580-6B75-EF47-A38F-DFC3337B2FA4}" type="datetime1">
              <a:rPr lang="en-GB" smtClean="0"/>
              <a:pPr lvl="0"/>
              <a:t>04/03/2022</a:t>
            </a:fld>
            <a:endParaRPr lang="en-GB" dirty="0"/>
          </a:p>
        </p:txBody>
      </p:sp>
      <p:sp>
        <p:nvSpPr>
          <p:cNvPr id="6" name="Footer Placeholder 5"/>
          <p:cNvSpPr>
            <a:spLocks noGrp="1"/>
          </p:cNvSpPr>
          <p:nvPr>
            <p:ph type="ftr" sz="quarter" idx="11"/>
          </p:nvPr>
        </p:nvSpPr>
        <p:spPr/>
        <p:txBody>
          <a:bodyPr/>
          <a:lstStyle/>
          <a:p>
            <a:pPr lvl="0"/>
            <a:endParaRPr lang="en-GB" dirty="0"/>
          </a:p>
        </p:txBody>
      </p:sp>
      <p:sp>
        <p:nvSpPr>
          <p:cNvPr id="7" name="Slide Number Placeholder 6"/>
          <p:cNvSpPr>
            <a:spLocks noGrp="1"/>
          </p:cNvSpPr>
          <p:nvPr>
            <p:ph type="sldNum" sz="quarter" idx="12"/>
          </p:nvPr>
        </p:nvSpPr>
        <p:spPr/>
        <p:txBody>
          <a:bodyPr/>
          <a:lstStyle/>
          <a:p>
            <a:pPr lvl="0"/>
            <a:fld id="{6D05DFC5-7E52-7549-B9A9-B2DE7328B839}" type="slidenum">
              <a:rPr lang="en-GB" smtClean="0"/>
              <a:t>‹#›</a:t>
            </a:fld>
            <a:endParaRPr lang="en-GB" dirty="0"/>
          </a:p>
        </p:txBody>
      </p:sp>
    </p:spTree>
    <p:extLst>
      <p:ext uri="{BB962C8B-B14F-4D97-AF65-F5344CB8AC3E}">
        <p14:creationId xmlns:p14="http://schemas.microsoft.com/office/powerpoint/2010/main" val="1268057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lvl="0"/>
            <a:fld id="{EE1D2971-F12B-A447-9904-FD44CEBBD44D}" type="datetime1">
              <a:rPr lang="en-GB" smtClean="0"/>
              <a:pPr lvl="0"/>
              <a:t>04/03/2022</a:t>
            </a:fld>
            <a:endParaRPr lang="en-GB" dirty="0"/>
          </a:p>
        </p:txBody>
      </p:sp>
      <p:sp>
        <p:nvSpPr>
          <p:cNvPr id="6" name="Footer Placeholder 5"/>
          <p:cNvSpPr>
            <a:spLocks noGrp="1"/>
          </p:cNvSpPr>
          <p:nvPr>
            <p:ph type="ftr" sz="quarter" idx="11"/>
          </p:nvPr>
        </p:nvSpPr>
        <p:spPr/>
        <p:txBody>
          <a:bodyPr/>
          <a:lstStyle/>
          <a:p>
            <a:pPr lvl="0"/>
            <a:endParaRPr lang="en-GB" dirty="0"/>
          </a:p>
        </p:txBody>
      </p:sp>
      <p:sp>
        <p:nvSpPr>
          <p:cNvPr id="7" name="Slide Number Placeholder 6"/>
          <p:cNvSpPr>
            <a:spLocks noGrp="1"/>
          </p:cNvSpPr>
          <p:nvPr>
            <p:ph type="sldNum" sz="quarter" idx="12"/>
          </p:nvPr>
        </p:nvSpPr>
        <p:spPr/>
        <p:txBody>
          <a:bodyPr/>
          <a:lstStyle/>
          <a:p>
            <a:pPr lvl="0"/>
            <a:fld id="{BEFE41A1-0E9E-AA44-A9DB-DA4BB4F136E2}" type="slidenum">
              <a:rPr lang="en-GB" smtClean="0"/>
              <a:t>‹#›</a:t>
            </a:fld>
            <a:endParaRPr lang="en-GB" dirty="0"/>
          </a:p>
        </p:txBody>
      </p:sp>
    </p:spTree>
    <p:extLst>
      <p:ext uri="{BB962C8B-B14F-4D97-AF65-F5344CB8AC3E}">
        <p14:creationId xmlns:p14="http://schemas.microsoft.com/office/powerpoint/2010/main" val="1145912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pPr lvl="0"/>
            <a:fld id="{EF2691C7-E21A-CB42-A951-90B9E559E9E7}" type="datetime1">
              <a:rPr lang="en-GB" smtClean="0"/>
              <a:pPr lvl="0"/>
              <a:t>04/03/2022</a:t>
            </a:fld>
            <a:endParaRPr lang="en-GB"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pPr lvl="0"/>
            <a:endParaRPr lang="en-GB"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pPr lvl="0"/>
            <a:fld id="{CC0B13B0-4D99-EF40-A04C-873684672AAD}" type="slidenum">
              <a:rPr lang="en-GB" smtClean="0"/>
              <a:t>‹#›</a:t>
            </a:fld>
            <a:endParaRPr lang="en-GB" dirty="0"/>
          </a:p>
        </p:txBody>
      </p:sp>
      <p:pic>
        <p:nvPicPr>
          <p:cNvPr id="7" name="Picture 6" descr="A picture containing text&#10;&#10;Description automatically generated">
            <a:extLst>
              <a:ext uri="{FF2B5EF4-FFF2-40B4-BE49-F238E27FC236}">
                <a16:creationId xmlns="" xmlns:a16="http://schemas.microsoft.com/office/drawing/2014/main" id="{AE96D7ED-DD56-FF4D-9E33-0FF8C8E39FDA}"/>
              </a:ext>
            </a:extLst>
          </p:cNvPr>
          <p:cNvPicPr>
            <a:picLocks noChangeAspect="1"/>
          </p:cNvPicPr>
          <p:nvPr userDrawn="1"/>
        </p:nvPicPr>
        <p:blipFill>
          <a:blip r:embed="rId13"/>
          <a:stretch>
            <a:fillRect/>
          </a:stretch>
        </p:blipFill>
        <p:spPr>
          <a:xfrm>
            <a:off x="5486401" y="48454"/>
            <a:ext cx="1274693" cy="2266121"/>
          </a:xfrm>
          <a:prstGeom prst="rect">
            <a:avLst/>
          </a:prstGeom>
        </p:spPr>
      </p:pic>
      <p:cxnSp>
        <p:nvCxnSpPr>
          <p:cNvPr id="8" name="Straight Connector 7">
            <a:extLst>
              <a:ext uri="{FF2B5EF4-FFF2-40B4-BE49-F238E27FC236}">
                <a16:creationId xmlns="" xmlns:a16="http://schemas.microsoft.com/office/drawing/2014/main" id="{251B6ABB-DFED-DA4C-85BE-3D8C1F703F72}"/>
              </a:ext>
            </a:extLst>
          </p:cNvPr>
          <p:cNvCxnSpPr/>
          <p:nvPr userDrawn="1"/>
        </p:nvCxnSpPr>
        <p:spPr>
          <a:xfrm>
            <a:off x="471487" y="2254252"/>
            <a:ext cx="5014913" cy="0"/>
          </a:xfrm>
          <a:prstGeom prst="line">
            <a:avLst/>
          </a:prstGeom>
          <a:ln w="38100">
            <a:solidFill>
              <a:srgbClr val="D7D5D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864965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73780"/>
            <a:ext cx="6172200" cy="997820"/>
          </a:xfrm>
        </p:spPr>
        <p:txBody>
          <a:bodyPr>
            <a:normAutofit/>
          </a:bodyPr>
          <a:lstStyle/>
          <a:p>
            <a:r>
              <a:rPr lang="en-GB" sz="1800" dirty="0" smtClean="0">
                <a:latin typeface="Arial" panose="020B0604020202020204" pitchFamily="34" charset="0"/>
                <a:cs typeface="Arial" panose="020B0604020202020204" pitchFamily="34" charset="0"/>
              </a:rPr>
              <a:t>Friends of Nightingale Meeting</a:t>
            </a:r>
            <a:br>
              <a:rPr lang="en-GB" sz="1800" dirty="0" smtClean="0">
                <a:latin typeface="Arial" panose="020B0604020202020204" pitchFamily="34" charset="0"/>
                <a:cs typeface="Arial" panose="020B0604020202020204" pitchFamily="34" charset="0"/>
              </a:rPr>
            </a:br>
            <a:r>
              <a:rPr lang="en-GB" sz="1800" dirty="0" smtClean="0">
                <a:latin typeface="Arial" panose="020B0604020202020204" pitchFamily="34" charset="0"/>
                <a:cs typeface="Arial" panose="020B0604020202020204" pitchFamily="34" charset="0"/>
              </a:rPr>
              <a:t>Thursday </a:t>
            </a:r>
            <a:r>
              <a:rPr lang="en-GB" sz="1800" smtClean="0">
                <a:latin typeface="Arial" panose="020B0604020202020204" pitchFamily="34" charset="0"/>
                <a:cs typeface="Arial" panose="020B0604020202020204" pitchFamily="34" charset="0"/>
              </a:rPr>
              <a:t>3</a:t>
            </a:r>
            <a:r>
              <a:rPr lang="en-GB" sz="1800" baseline="30000" smtClean="0">
                <a:latin typeface="Arial" panose="020B0604020202020204" pitchFamily="34" charset="0"/>
                <a:cs typeface="Arial" panose="020B0604020202020204" pitchFamily="34" charset="0"/>
              </a:rPr>
              <a:t>RD</a:t>
            </a:r>
            <a:r>
              <a:rPr lang="en-GB" sz="1800" smtClean="0">
                <a:latin typeface="Arial" panose="020B0604020202020204" pitchFamily="34" charset="0"/>
                <a:cs typeface="Arial" panose="020B0604020202020204" pitchFamily="34" charset="0"/>
              </a:rPr>
              <a:t> March 2022</a:t>
            </a:r>
            <a:r>
              <a:rPr lang="en-GB" sz="1800" dirty="0">
                <a:latin typeface="Arial" panose="020B0604020202020204" pitchFamily="34" charset="0"/>
                <a:cs typeface="Arial" panose="020B0604020202020204" pitchFamily="34" charset="0"/>
              </a:rPr>
              <a:t/>
            </a:r>
            <a:br>
              <a:rPr lang="en-GB" sz="1800" dirty="0">
                <a:latin typeface="Arial" panose="020B0604020202020204" pitchFamily="34" charset="0"/>
                <a:cs typeface="Arial" panose="020B0604020202020204" pitchFamily="34" charset="0"/>
              </a:rPr>
            </a:br>
            <a:r>
              <a:rPr lang="en-GB" sz="1800" dirty="0" smtClean="0">
                <a:latin typeface="Arial" panose="020B0604020202020204" pitchFamily="34" charset="0"/>
                <a:cs typeface="Arial" panose="020B0604020202020204" pitchFamily="34" charset="0"/>
              </a:rPr>
              <a:t>Minutes</a:t>
            </a:r>
            <a:endParaRPr lang="en-GB" sz="1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06238" y="2245659"/>
            <a:ext cx="6172200" cy="5922559"/>
          </a:xfrm>
        </p:spPr>
        <p:txBody>
          <a:bodyPr>
            <a:normAutofit/>
          </a:bodyPr>
          <a:lstStyle/>
          <a:p>
            <a:pPr marL="0" indent="0">
              <a:buNone/>
            </a:pPr>
            <a:r>
              <a:rPr lang="en-GB" sz="1200" dirty="0" smtClean="0">
                <a:latin typeface="+mj-lt"/>
                <a:cs typeface="Arial" panose="020B0604020202020204" pitchFamily="34" charset="0"/>
              </a:rPr>
              <a:t>Present: JW, D H, NP, RF, TH</a:t>
            </a:r>
            <a:r>
              <a:rPr lang="en-GB" sz="1200" smtClean="0">
                <a:latin typeface="+mj-lt"/>
                <a:cs typeface="Arial" panose="020B0604020202020204" pitchFamily="34" charset="0"/>
              </a:rPr>
              <a:t>, A - </a:t>
            </a:r>
            <a:r>
              <a:rPr lang="en-GB" sz="1200" dirty="0" smtClean="0">
                <a:latin typeface="+mj-lt"/>
                <a:cs typeface="Arial" panose="020B0604020202020204" pitchFamily="34" charset="0"/>
              </a:rPr>
              <a:t>J R &amp; AC</a:t>
            </a:r>
          </a:p>
          <a:p>
            <a:pPr marL="0" indent="0">
              <a:buNone/>
            </a:pPr>
            <a:endParaRPr lang="en-GB" sz="1200" dirty="0">
              <a:latin typeface="+mj-lt"/>
              <a:cs typeface="Arial" panose="020B0604020202020204" pitchFamily="34" charset="0"/>
            </a:endParaRPr>
          </a:p>
          <a:p>
            <a:pPr marL="0" indent="0">
              <a:buNone/>
            </a:pPr>
            <a:endParaRPr lang="en-GB" sz="1200" dirty="0" smtClean="0">
              <a:latin typeface="+mj-lt"/>
            </a:endParaRPr>
          </a:p>
          <a:p>
            <a:pPr marL="0" indent="0">
              <a:buNone/>
            </a:pPr>
            <a:r>
              <a:rPr lang="en-GB" sz="1200" dirty="0" smtClean="0">
                <a:latin typeface="+mj-lt"/>
              </a:rPr>
              <a:t>Welcome &amp; Introductions</a:t>
            </a:r>
          </a:p>
          <a:p>
            <a:pPr marL="0" indent="0">
              <a:buNone/>
            </a:pPr>
            <a:endParaRPr lang="en-GB" sz="1200" dirty="0">
              <a:latin typeface="+mj-lt"/>
            </a:endParaRPr>
          </a:p>
          <a:p>
            <a:pPr marL="0" indent="0">
              <a:buNone/>
            </a:pPr>
            <a:r>
              <a:rPr lang="en-GB" sz="1200" dirty="0" smtClean="0">
                <a:latin typeface="+mj-lt"/>
              </a:rPr>
              <a:t>Doctor Nisha Patel shared update on the shared clinical space (layout of room attached in email to the group)</a:t>
            </a:r>
          </a:p>
          <a:p>
            <a:pPr marL="0" indent="0">
              <a:buNone/>
            </a:pPr>
            <a:r>
              <a:rPr lang="en-GB" sz="1200" dirty="0">
                <a:latin typeface="+mj-lt"/>
              </a:rPr>
              <a:t> </a:t>
            </a:r>
            <a:r>
              <a:rPr lang="en-GB" sz="1200" dirty="0" smtClean="0">
                <a:latin typeface="+mj-lt"/>
              </a:rPr>
              <a:t>The group was pleased with the way the project had progressed and thought that the idea was good way of increasing clinical room capacity.</a:t>
            </a:r>
          </a:p>
          <a:p>
            <a:pPr marL="0" indent="0">
              <a:buNone/>
            </a:pPr>
            <a:endParaRPr lang="en-GB" sz="1200" dirty="0" smtClean="0">
              <a:latin typeface="+mj-lt"/>
            </a:endParaRPr>
          </a:p>
          <a:p>
            <a:pPr marL="0" indent="0">
              <a:buNone/>
            </a:pPr>
            <a:r>
              <a:rPr lang="en-GB" sz="1200" dirty="0" smtClean="0">
                <a:latin typeface="+mj-lt"/>
              </a:rPr>
              <a:t>Doctor Rufus Ferrabee discussed Adolescent Health Check pilot:</a:t>
            </a:r>
          </a:p>
          <a:p>
            <a:r>
              <a:rPr lang="en-US" sz="1200" dirty="0"/>
              <a:t>Template to document: Weight, height, smoking, diet, lifestyle, contraception</a:t>
            </a:r>
            <a:endParaRPr lang="en-GB" sz="1200" dirty="0"/>
          </a:p>
          <a:p>
            <a:r>
              <a:rPr lang="en-US" sz="1200" dirty="0"/>
              <a:t>HEADSS assessment:</a:t>
            </a:r>
            <a:endParaRPr lang="en-GB" sz="1200" dirty="0"/>
          </a:p>
          <a:p>
            <a:r>
              <a:rPr lang="en-US" sz="1200" dirty="0"/>
              <a:t>Home</a:t>
            </a:r>
            <a:endParaRPr lang="en-GB" sz="1200" dirty="0"/>
          </a:p>
          <a:p>
            <a:r>
              <a:rPr lang="en-US" sz="1200" dirty="0"/>
              <a:t>Education/ Employment</a:t>
            </a:r>
            <a:endParaRPr lang="en-GB" sz="1200" dirty="0"/>
          </a:p>
          <a:p>
            <a:r>
              <a:rPr lang="en-US" sz="1200" dirty="0"/>
              <a:t>Activities</a:t>
            </a:r>
            <a:endParaRPr lang="en-GB" sz="1200" dirty="0"/>
          </a:p>
          <a:p>
            <a:r>
              <a:rPr lang="en-US" sz="1200" dirty="0"/>
              <a:t>Drugs/ Drinking </a:t>
            </a:r>
            <a:endParaRPr lang="en-GB" sz="1200" dirty="0"/>
          </a:p>
          <a:p>
            <a:r>
              <a:rPr lang="en-US" sz="1200" dirty="0"/>
              <a:t>Sex</a:t>
            </a:r>
            <a:endParaRPr lang="en-GB" sz="1200" dirty="0"/>
          </a:p>
          <a:p>
            <a:r>
              <a:rPr lang="en-US" sz="1200" dirty="0"/>
              <a:t>Self-harm, depression, anxiety, suicide</a:t>
            </a:r>
            <a:endParaRPr lang="en-GB" sz="1200" dirty="0"/>
          </a:p>
          <a:p>
            <a:r>
              <a:rPr lang="en-US" sz="1200" dirty="0"/>
              <a:t>Safety – social media/ online</a:t>
            </a:r>
            <a:endParaRPr lang="en-GB" sz="1200" dirty="0"/>
          </a:p>
          <a:p>
            <a:r>
              <a:rPr lang="en-US" sz="1200" dirty="0"/>
              <a:t> </a:t>
            </a:r>
            <a:endParaRPr lang="en-GB" sz="1200" dirty="0"/>
          </a:p>
          <a:p>
            <a:r>
              <a:rPr lang="en-US" sz="1200" dirty="0"/>
              <a:t>This would bring out issues that may then require another appointment but acts as a triage tool to identify any needs, and also as a ‘New patient health check’ for many of our children who become adults and never formally get a baseline. </a:t>
            </a:r>
            <a:endParaRPr lang="en-GB" sz="1200" dirty="0"/>
          </a:p>
          <a:p>
            <a:pPr marL="0" indent="0">
              <a:buNone/>
            </a:pPr>
            <a:r>
              <a:rPr lang="en-GB" sz="1200" dirty="0" smtClean="0">
                <a:latin typeface="+mj-lt"/>
              </a:rPr>
              <a:t>The group thought this was a great idea, could think about talks at local secondary schools, leafleting.</a:t>
            </a:r>
            <a:endParaRPr lang="en-GB" sz="1200" dirty="0">
              <a:latin typeface="+mj-lt"/>
            </a:endParaRPr>
          </a:p>
          <a:p>
            <a:pPr marL="0" indent="0">
              <a:buNone/>
            </a:pPr>
            <a:endParaRPr lang="en-GB" sz="1400" dirty="0">
              <a:latin typeface="+mj-lt"/>
            </a:endParaRPr>
          </a:p>
          <a:p>
            <a:pPr marL="0" indent="0">
              <a:buNone/>
            </a:pPr>
            <a:endParaRPr lang="en-GB" sz="1700" dirty="0" smtClean="0">
              <a:latin typeface="+mj-lt"/>
            </a:endParaRPr>
          </a:p>
          <a:p>
            <a:pPr marL="0" indent="0">
              <a:buNone/>
            </a:pPr>
            <a:endParaRPr lang="en-GB" sz="1700" dirty="0" smtClean="0">
              <a:latin typeface="+mj-lt"/>
            </a:endParaRPr>
          </a:p>
          <a:p>
            <a:pPr marL="0" lvl="0" indent="0">
              <a:buNone/>
            </a:pPr>
            <a:endParaRPr lang="en-GB" sz="1700" dirty="0" smtClean="0">
              <a:latin typeface="+mj-lt"/>
            </a:endParaRPr>
          </a:p>
          <a:p>
            <a:pPr marL="0" lvl="0" indent="0">
              <a:buNone/>
            </a:pPr>
            <a:endParaRPr lang="en-GB" sz="1700" dirty="0">
              <a:latin typeface="+mj-lt"/>
            </a:endParaRPr>
          </a:p>
          <a:p>
            <a:pPr marL="0" lvl="0" indent="0">
              <a:buNone/>
            </a:pPr>
            <a:endParaRPr lang="en-GB" sz="1700" dirty="0" smtClean="0">
              <a:latin typeface="+mj-lt"/>
            </a:endParaRPr>
          </a:p>
          <a:p>
            <a:pPr marL="0" lvl="0" indent="0">
              <a:buNone/>
            </a:pPr>
            <a:endParaRPr lang="en-GB" sz="1700" dirty="0">
              <a:latin typeface="+mj-lt"/>
            </a:endParaRPr>
          </a:p>
          <a:p>
            <a:pPr marL="0" lvl="0" indent="0">
              <a:buNone/>
            </a:pPr>
            <a:endParaRPr lang="en-GB" sz="1700" dirty="0" smtClean="0">
              <a:latin typeface="+mj-lt"/>
            </a:endParaRPr>
          </a:p>
          <a:p>
            <a:pPr marL="0" lvl="0" indent="0">
              <a:buNone/>
            </a:pPr>
            <a:endParaRPr lang="en-GB" sz="1700" dirty="0">
              <a:latin typeface="+mj-lt"/>
            </a:endParaRPr>
          </a:p>
          <a:p>
            <a:pPr marL="0" lvl="0" indent="0">
              <a:buNone/>
            </a:pPr>
            <a:endParaRPr lang="en-GB" sz="1700" dirty="0" smtClean="0">
              <a:latin typeface="+mj-lt"/>
            </a:endParaRPr>
          </a:p>
          <a:p>
            <a:pPr marL="0" lvl="0" indent="0">
              <a:buNone/>
            </a:pPr>
            <a:endParaRPr lang="en-GB" sz="1700" dirty="0">
              <a:latin typeface="+mj-lt"/>
            </a:endParaRPr>
          </a:p>
          <a:p>
            <a:pPr marL="0" lvl="0" indent="0">
              <a:buNone/>
            </a:pPr>
            <a:endParaRPr lang="en-GB" sz="1700" dirty="0" smtClean="0">
              <a:latin typeface="+mj-lt"/>
            </a:endParaRPr>
          </a:p>
          <a:p>
            <a:pPr marL="0" lvl="0" indent="0">
              <a:buNone/>
            </a:pPr>
            <a:endParaRPr lang="en-GB" sz="1700" dirty="0">
              <a:latin typeface="+mj-lt"/>
            </a:endParaRPr>
          </a:p>
          <a:p>
            <a:pPr marL="0" lvl="0" indent="0">
              <a:buNone/>
            </a:pPr>
            <a:endParaRPr lang="en-GB" sz="1700" dirty="0" smtClean="0">
              <a:latin typeface="+mj-lt"/>
            </a:endParaRPr>
          </a:p>
          <a:p>
            <a:pPr marL="0" lvl="0" indent="0">
              <a:buNone/>
            </a:pPr>
            <a:endParaRPr lang="en-GB" sz="1700" dirty="0">
              <a:latin typeface="+mj-lt"/>
            </a:endParaRPr>
          </a:p>
          <a:p>
            <a:pPr marL="0" lvl="0" indent="0">
              <a:buNone/>
            </a:pPr>
            <a:endParaRPr lang="en-GB" sz="1700" dirty="0" smtClean="0">
              <a:latin typeface="+mj-lt"/>
            </a:endParaRPr>
          </a:p>
          <a:p>
            <a:pPr marL="0" lvl="0" indent="0">
              <a:buNone/>
            </a:pPr>
            <a:endParaRPr lang="en-GB" sz="1700" dirty="0" smtClean="0">
              <a:latin typeface="+mj-lt"/>
            </a:endParaRPr>
          </a:p>
          <a:p>
            <a:pPr marL="0" indent="0">
              <a:buNone/>
            </a:pPr>
            <a:endParaRPr lang="en-GB" sz="1700" dirty="0">
              <a:latin typeface="+mj-lt"/>
            </a:endParaRPr>
          </a:p>
          <a:p>
            <a:pPr marL="0" indent="0">
              <a:buNone/>
            </a:pPr>
            <a:endParaRPr lang="en-GB" sz="1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3567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1800" dirty="0" smtClean="0">
                <a:latin typeface="Arial" panose="020B0604020202020204" pitchFamily="34" charset="0"/>
                <a:cs typeface="Arial" panose="020B0604020202020204" pitchFamily="34" charset="0"/>
              </a:rPr>
              <a:t>Friends of Nightingale Meeting</a:t>
            </a:r>
            <a:br>
              <a:rPr lang="en-GB" sz="1800" dirty="0" smtClean="0">
                <a:latin typeface="Arial" panose="020B0604020202020204" pitchFamily="34" charset="0"/>
                <a:cs typeface="Arial" panose="020B0604020202020204" pitchFamily="34" charset="0"/>
              </a:rPr>
            </a:br>
            <a:r>
              <a:rPr lang="en-GB" sz="1800" dirty="0" smtClean="0">
                <a:latin typeface="Arial" panose="020B0604020202020204" pitchFamily="34" charset="0"/>
                <a:cs typeface="Arial" panose="020B0604020202020204" pitchFamily="34" charset="0"/>
              </a:rPr>
              <a:t>Thursday 9</a:t>
            </a:r>
            <a:r>
              <a:rPr lang="en-GB" sz="1800" baseline="30000" dirty="0" smtClean="0">
                <a:latin typeface="Arial" panose="020B0604020202020204" pitchFamily="34" charset="0"/>
                <a:cs typeface="Arial" panose="020B0604020202020204" pitchFamily="34" charset="0"/>
              </a:rPr>
              <a:t>th</a:t>
            </a:r>
            <a:r>
              <a:rPr lang="en-GB" sz="1800" dirty="0" smtClean="0">
                <a:latin typeface="Arial" panose="020B0604020202020204" pitchFamily="34" charset="0"/>
                <a:cs typeface="Arial" panose="020B0604020202020204" pitchFamily="34" charset="0"/>
              </a:rPr>
              <a:t> December 2021</a:t>
            </a:r>
            <a:br>
              <a:rPr lang="en-GB" sz="1800" dirty="0" smtClean="0">
                <a:latin typeface="Arial" panose="020B0604020202020204" pitchFamily="34" charset="0"/>
                <a:cs typeface="Arial" panose="020B0604020202020204" pitchFamily="34" charset="0"/>
              </a:rPr>
            </a:br>
            <a:r>
              <a:rPr lang="en-GB" sz="1800" dirty="0" smtClean="0">
                <a:latin typeface="Arial" panose="020B0604020202020204" pitchFamily="34" charset="0"/>
                <a:cs typeface="Arial" panose="020B0604020202020204" pitchFamily="34" charset="0"/>
              </a:rPr>
              <a:t>Minutes</a:t>
            </a:r>
            <a:endParaRPr lang="en-GB" sz="1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42900" y="2191110"/>
            <a:ext cx="6292970" cy="6149638"/>
          </a:xfrm>
        </p:spPr>
        <p:txBody>
          <a:bodyPr>
            <a:normAutofit fontScale="85000" lnSpcReduction="10000"/>
          </a:bodyPr>
          <a:lstStyle/>
          <a:p>
            <a:pPr lvl="0"/>
            <a:endParaRPr lang="en-GB" sz="1200" dirty="0" smtClean="0"/>
          </a:p>
          <a:p>
            <a:pPr marL="0" indent="0">
              <a:buNone/>
            </a:pPr>
            <a:endParaRPr lang="en-GB" sz="1200" dirty="0"/>
          </a:p>
          <a:p>
            <a:pPr marL="0" indent="0">
              <a:buNone/>
            </a:pPr>
            <a:endParaRPr lang="en-GB" sz="1200" dirty="0" smtClean="0"/>
          </a:p>
          <a:p>
            <a:pPr marL="0" indent="0">
              <a:buNone/>
            </a:pPr>
            <a:endParaRPr lang="en-GB" sz="1200" dirty="0"/>
          </a:p>
          <a:p>
            <a:pPr marL="0" lvl="0" indent="0">
              <a:buNone/>
            </a:pPr>
            <a:r>
              <a:rPr lang="en-GB" sz="1200" dirty="0"/>
              <a:t>Better Together</a:t>
            </a:r>
          </a:p>
          <a:p>
            <a:pPr marL="0" lvl="0" indent="0">
              <a:buNone/>
            </a:pPr>
            <a:endParaRPr lang="en-GB" sz="1200" dirty="0"/>
          </a:p>
          <a:p>
            <a:pPr marL="0" lvl="0" indent="0">
              <a:buNone/>
            </a:pPr>
            <a:r>
              <a:rPr lang="en-GB" sz="1200" dirty="0" smtClean="0"/>
              <a:t>Adam Cross </a:t>
            </a:r>
            <a:r>
              <a:rPr lang="en-GB" sz="1200" dirty="0"/>
              <a:t>explained the aims and objectives of the programme. </a:t>
            </a:r>
          </a:p>
          <a:p>
            <a:pPr marL="0" lvl="0" indent="0">
              <a:buNone/>
            </a:pPr>
            <a:endParaRPr lang="en-GB" sz="1200" dirty="0"/>
          </a:p>
          <a:p>
            <a:pPr marL="0" lvl="0" indent="0">
              <a:buNone/>
            </a:pPr>
            <a:r>
              <a:rPr lang="en-GB" sz="1200" dirty="0"/>
              <a:t>Two year funded programme working with patients and services to find ways to improve the health and well being of our community.</a:t>
            </a:r>
          </a:p>
          <a:p>
            <a:pPr marL="0" lvl="0" indent="0">
              <a:buNone/>
            </a:pPr>
            <a:endParaRPr lang="en-GB" sz="1200" dirty="0"/>
          </a:p>
          <a:p>
            <a:pPr marL="0" lvl="0" indent="0">
              <a:buNone/>
            </a:pPr>
            <a:r>
              <a:rPr lang="en-GB" sz="1200" dirty="0" smtClean="0"/>
              <a:t>Adam is the Practice </a:t>
            </a:r>
            <a:r>
              <a:rPr lang="en-GB" sz="1200" dirty="0"/>
              <a:t>health champion  </a:t>
            </a:r>
            <a:r>
              <a:rPr lang="en-GB" sz="1200" dirty="0" smtClean="0"/>
              <a:t>he </a:t>
            </a:r>
            <a:r>
              <a:rPr lang="en-GB" sz="1200" dirty="0"/>
              <a:t>who works closely with the practice  to enable patients to access non – clinical support.</a:t>
            </a:r>
          </a:p>
          <a:p>
            <a:pPr marL="0" lvl="0" indent="0">
              <a:buNone/>
            </a:pPr>
            <a:endParaRPr lang="en-GB" sz="1200" dirty="0"/>
          </a:p>
          <a:p>
            <a:pPr marL="0" lvl="0" indent="0">
              <a:buNone/>
            </a:pPr>
            <a:r>
              <a:rPr lang="en-GB" sz="1200" dirty="0"/>
              <a:t>Patients volunteer and share their talents such as Painting, Pottery,  &amp; gardening.</a:t>
            </a:r>
          </a:p>
          <a:p>
            <a:pPr marL="0" lvl="0" indent="0">
              <a:buNone/>
            </a:pPr>
            <a:endParaRPr lang="en-GB" sz="1200" dirty="0"/>
          </a:p>
          <a:p>
            <a:pPr marL="0" lvl="0" indent="0">
              <a:buNone/>
            </a:pPr>
            <a:r>
              <a:rPr lang="en-GB" sz="1200" dirty="0"/>
              <a:t>There are coffee mornings and walking groups.</a:t>
            </a:r>
          </a:p>
          <a:p>
            <a:pPr marL="0" lvl="0" indent="0">
              <a:buNone/>
            </a:pPr>
            <a:endParaRPr lang="en-GB" sz="1200" dirty="0" smtClean="0"/>
          </a:p>
          <a:p>
            <a:pPr marL="0" lvl="0" indent="0">
              <a:buNone/>
            </a:pPr>
            <a:r>
              <a:rPr lang="en-GB" sz="1200" dirty="0" smtClean="0"/>
              <a:t>A.O.B </a:t>
            </a:r>
          </a:p>
          <a:p>
            <a:pPr marL="0" lvl="0" indent="0">
              <a:buNone/>
            </a:pPr>
            <a:endParaRPr lang="en-GB" sz="1200" dirty="0"/>
          </a:p>
          <a:p>
            <a:pPr marL="0" lvl="0" indent="0">
              <a:buNone/>
            </a:pPr>
            <a:r>
              <a:rPr lang="en-GB" sz="1200" dirty="0" smtClean="0"/>
              <a:t>TH Advised that some patients are still finding the practices telephone message confusing especially around arranging appointments and getting prescriptions. JW said that the practice had changed the message but agreed it was still confusing – The practice will work on the messages and when changed ask the group to listen and feedback.</a:t>
            </a:r>
          </a:p>
          <a:p>
            <a:pPr marL="0" lvl="0" indent="0">
              <a:buNone/>
            </a:pPr>
            <a:endParaRPr lang="en-GB" sz="1200" dirty="0"/>
          </a:p>
          <a:p>
            <a:pPr marL="0" lvl="0" indent="0">
              <a:buNone/>
            </a:pPr>
            <a:r>
              <a:rPr lang="en-GB" sz="1200" dirty="0" smtClean="0"/>
              <a:t>Discussion about patient access and NHS App and the reasons why we have asked patients to sign up to NHS App instead of patient access.</a:t>
            </a:r>
          </a:p>
          <a:p>
            <a:pPr marL="0" lvl="0" indent="0">
              <a:buNone/>
            </a:pPr>
            <a:endParaRPr lang="en-GB" sz="1200" dirty="0"/>
          </a:p>
          <a:p>
            <a:pPr marL="0" lvl="0" indent="0">
              <a:buNone/>
            </a:pPr>
            <a:r>
              <a:rPr lang="en-GB" sz="1200" dirty="0" smtClean="0"/>
              <a:t>Request from member of the group to think about Face 2 face meetings – virtual meetings suit the group but we understand that not all patients will be able to attend virtual meetings. To try and do a combination of both virtual and face 2 face in June JW, DH &amp; NA </a:t>
            </a:r>
            <a:r>
              <a:rPr lang="en-GB" sz="1200" smtClean="0"/>
              <a:t>to action.</a:t>
            </a:r>
            <a:endParaRPr lang="en-GB" sz="1200" dirty="0"/>
          </a:p>
          <a:p>
            <a:pPr marL="0" indent="0">
              <a:buNone/>
            </a:pPr>
            <a:endParaRPr lang="en-GB" sz="1200" dirty="0"/>
          </a:p>
          <a:p>
            <a:pPr marL="0" indent="0">
              <a:buNone/>
            </a:pPr>
            <a:endParaRPr lang="en-GB" sz="1200" dirty="0" smtClean="0"/>
          </a:p>
          <a:p>
            <a:pPr marL="0" indent="0">
              <a:buNone/>
            </a:pPr>
            <a:r>
              <a:rPr lang="en-GB" sz="1200" dirty="0" smtClean="0"/>
              <a:t>Next Meeting 9</a:t>
            </a:r>
            <a:r>
              <a:rPr lang="en-GB" sz="1200" baseline="30000" dirty="0" smtClean="0"/>
              <a:t>th</a:t>
            </a:r>
            <a:r>
              <a:rPr lang="en-GB" sz="1200" dirty="0" smtClean="0"/>
              <a:t> June 4.30 – 5.30</a:t>
            </a:r>
          </a:p>
          <a:p>
            <a:pPr marL="0" indent="0">
              <a:buNone/>
            </a:pPr>
            <a:endParaRPr lang="en-GB" sz="1200" dirty="0" smtClean="0"/>
          </a:p>
          <a:p>
            <a:pPr marL="0" indent="0">
              <a:buNone/>
            </a:pPr>
            <a:r>
              <a:rPr lang="en-GB" sz="1200" dirty="0" smtClean="0"/>
              <a:t>Invitations to be sent out 2 weeks before. – Link to the meeting to be tweeted.</a:t>
            </a:r>
          </a:p>
          <a:p>
            <a:pPr marL="0" indent="0">
              <a:buNone/>
            </a:pPr>
            <a:endParaRPr lang="en-GB" sz="1200" dirty="0"/>
          </a:p>
          <a:p>
            <a:pPr marL="0" indent="0">
              <a:buNone/>
            </a:pPr>
            <a:r>
              <a:rPr lang="en-GB" sz="1200" dirty="0" smtClean="0"/>
              <a:t>You do not have to be a member to join the meeting all patients welcome </a:t>
            </a:r>
            <a:endParaRPr lang="en-GB" sz="1200" dirty="0"/>
          </a:p>
          <a:p>
            <a:pPr marL="0" indent="0">
              <a:buNone/>
            </a:pP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91113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504</TotalTime>
  <Words>387</Words>
  <Application>Microsoft Office PowerPoint</Application>
  <PresentationFormat>On-screen Show (4:3)</PresentationFormat>
  <Paragraphs>70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Friends of Nightingale Meeting Thursday 3RD March 2022 Minutes</vt:lpstr>
      <vt:lpstr>Friends of Nightingale Meeting Thursday 9th December 2021 Minutes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Nightingale Practice</dc:title>
  <dc:creator>Egton</dc:creator>
  <cp:lastModifiedBy>Egton</cp:lastModifiedBy>
  <cp:revision>40</cp:revision>
  <dcterms:created xsi:type="dcterms:W3CDTF">2020-10-27T11:19:04Z</dcterms:created>
  <dcterms:modified xsi:type="dcterms:W3CDTF">2022-03-04T13:06:44Z</dcterms:modified>
</cp:coreProperties>
</file>